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5" r:id="rId1"/>
  </p:sldMasterIdLst>
  <p:notesMasterIdLst>
    <p:notesMasterId r:id="rId53"/>
  </p:notesMasterIdLst>
  <p:sldIdLst>
    <p:sldId id="256" r:id="rId2"/>
    <p:sldId id="257" r:id="rId3"/>
    <p:sldId id="258" r:id="rId4"/>
    <p:sldId id="259" r:id="rId5"/>
    <p:sldId id="260" r:id="rId6"/>
    <p:sldId id="261"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310" r:id="rId34"/>
    <p:sldId id="306" r:id="rId35"/>
    <p:sldId id="304" r:id="rId36"/>
    <p:sldId id="308" r:id="rId37"/>
    <p:sldId id="313" r:id="rId38"/>
    <p:sldId id="307" r:id="rId39"/>
    <p:sldId id="309" r:id="rId40"/>
    <p:sldId id="311" r:id="rId41"/>
    <p:sldId id="317" r:id="rId42"/>
    <p:sldId id="290" r:id="rId43"/>
    <p:sldId id="291" r:id="rId44"/>
    <p:sldId id="292" r:id="rId45"/>
    <p:sldId id="293" r:id="rId46"/>
    <p:sldId id="294" r:id="rId47"/>
    <p:sldId id="295" r:id="rId48"/>
    <p:sldId id="296" r:id="rId49"/>
    <p:sldId id="315" r:id="rId50"/>
    <p:sldId id="312" r:id="rId51"/>
    <p:sldId id="316" r:id="rId52"/>
  </p:sldIdLst>
  <p:sldSz cx="9144000" cy="5143500" type="screen16x9"/>
  <p:notesSz cx="6858000" cy="9144000"/>
  <p:embeddedFontLst>
    <p:embeddedFont>
      <p:font typeface="Arvo" panose="02000000000000000000" pitchFamily="2"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Helvetica Neue" panose="02000503000000020004"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Condensed" panose="02000000000000000000" pitchFamily="2" charset="0"/>
      <p:regular r:id="rId70"/>
      <p:bold r:id="rId71"/>
      <p:italic r:id="rId72"/>
      <p:boldItalic r:id="rId73"/>
    </p:embeddedFont>
    <p:embeddedFont>
      <p:font typeface="Roboto Condensed Light"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FB1BF5-6ACB-46EF-B00D-62C15FB774F4}">
  <a:tblStyle styleId="{31FB1BF5-6ACB-46EF-B00D-62C15FB774F4}"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8E9EB"/>
          </a:solidFill>
        </a:fill>
      </a:tcStyle>
    </a:band1H>
    <a:band2H>
      <a:tcTxStyle/>
      <a:tcStyle>
        <a:tcBdr/>
      </a:tcStyle>
    </a:band2H>
    <a:band1V>
      <a:tcTxStyle/>
      <a:tcStyle>
        <a:tcBdr/>
        <a:fill>
          <a:solidFill>
            <a:srgbClr val="E8E9EB"/>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 styleId="{FC55F7E0-E9FE-431B-AB86-588378F538B5}" styleName="Table_1">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7E7E8"/>
          </a:solidFill>
        </a:fill>
      </a:tcStyle>
    </a:band1H>
    <a:band2H>
      <a:tcTxStyle/>
      <a:tcStyle>
        <a:tcBdr/>
      </a:tcStyle>
    </a:band2H>
    <a:band1V>
      <a:tcTxStyle/>
      <a:tcStyle>
        <a:tcBdr/>
        <a:fill>
          <a:solidFill>
            <a:srgbClr val="E7E7E8"/>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2"/>
          </a:solidFill>
        </a:fill>
      </a:tcStyle>
    </a:firstRow>
    <a:neCell>
      <a:tcTxStyle/>
      <a:tcStyle>
        <a:tcBdr/>
      </a:tcStyle>
    </a:neCell>
    <a:nwCell>
      <a:tcTxStyle/>
      <a:tcStyle>
        <a:tcBdr/>
      </a:tcStyle>
    </a:nwCell>
  </a:tblStyle>
  <a:tblStyle styleId="{0300C715-8972-49AB-8570-B37E069BF369}"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9"/>
    <p:restoredTop sz="96327"/>
  </p:normalViewPr>
  <p:slideViewPr>
    <p:cSldViewPr snapToGrid="0" snapToObjects="1">
      <p:cViewPr varScale="1">
        <p:scale>
          <a:sx n="171" d="100"/>
          <a:sy n="171" d="100"/>
        </p:scale>
        <p:origin x="5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Third,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aec990b96c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aec990b96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aec990b96c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aec990b96c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ec990b96c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aec990b96c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To begin with, let me introduce our team members. My name is Xiaoran Li, I am the project manager who takes the responsibility for communicating with stakeholders, scheduling resource, and controlling. My team members Weiran Lin, Weinan Hu, and Melissa Chen are all algorithm engineers, contributing a lot to data processing, statistical analysis and modeling.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ec990b96c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ec990b96c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ec990b96c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ec990b96c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eea6225be_1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eea6225be_1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ec990b96c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ec990b96c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eea6225be_1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eea6225be_1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ec990b96c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aec990b96c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aeea6225be_1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aeea6225be_1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eea6225be_1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eea6225be_1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aec990b96c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aec990b96c_3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ec990b96c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aec990b96c_3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Now, let us see today’s agenda. Our presentation contains 6 parts. Firstly, we will have a project introduction and tell you what problems are we solving. Secondly. We will go over the milestone and track progress. Then, we will showcase the lasted work in the data science part. After that, we will share feedback from sponsors, presenting our documentation, and have an outlook for the rest part of the work.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aee0818ce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aee0818cea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aec990b96c_3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aec990b96c_3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aed3e6051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gaed3e6051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Now let us come to our fourth part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Third, </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767350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91036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ltLang="zh-CN" sz="1100" b="1" i="0" u="none" strike="noStrike" cap="none" dirty="0">
                <a:solidFill>
                  <a:srgbClr val="000000"/>
                </a:solidFill>
                <a:effectLst/>
                <a:latin typeface="Arial"/>
                <a:ea typeface="Arial"/>
                <a:cs typeface="Arial"/>
                <a:sym typeface="Arial"/>
              </a:rPr>
              <a:t>One</a:t>
            </a:r>
            <a:r>
              <a:rPr lang="en" altLang="zh-CN" sz="1100" b="0" i="0" u="none" strike="noStrike" cap="none" dirty="0">
                <a:solidFill>
                  <a:srgbClr val="000000"/>
                </a:solidFill>
                <a:effectLst/>
                <a:latin typeface="Arial"/>
                <a:ea typeface="Arial"/>
                <a:cs typeface="Arial"/>
                <a:sym typeface="Arial"/>
              </a:rPr>
              <a:t>-</a:t>
            </a:r>
            <a:r>
              <a:rPr lang="en" altLang="zh-CN" sz="1100" b="1" i="0" u="none" strike="noStrike" cap="none" dirty="0">
                <a:solidFill>
                  <a:srgbClr val="000000"/>
                </a:solidFill>
                <a:effectLst/>
                <a:latin typeface="Arial"/>
                <a:ea typeface="Arial"/>
                <a:cs typeface="Arial"/>
                <a:sym typeface="Arial"/>
              </a:rPr>
              <a:t>Hot Encoding</a:t>
            </a:r>
            <a:r>
              <a:rPr lang="en" altLang="zh-CN" sz="1100" b="0" i="0" u="none" strike="noStrike" cap="none" dirty="0">
                <a:solidFill>
                  <a:srgbClr val="000000"/>
                </a:solidFill>
                <a:effectLst/>
                <a:latin typeface="Arial"/>
                <a:ea typeface="Arial"/>
                <a:cs typeface="Arial"/>
                <a:sym typeface="Arial"/>
              </a:rPr>
              <a:t> is a technique for treating categorical variables. It simply creates additional features based on the number of unique values in the categorical feature. Every unique value in the category will be added as a feature. </a:t>
            </a:r>
            <a:endParaRPr dirty="0"/>
          </a:p>
        </p:txBody>
      </p:sp>
    </p:spTree>
    <p:extLst>
      <p:ext uri="{BB962C8B-B14F-4D97-AF65-F5344CB8AC3E}">
        <p14:creationId xmlns:p14="http://schemas.microsoft.com/office/powerpoint/2010/main" val="3680085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357569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ltLang="zh-CN" sz="1100" b="0" i="0" u="none" strike="noStrike" cap="none" dirty="0">
                <a:solidFill>
                  <a:srgbClr val="000000"/>
                </a:solidFill>
                <a:effectLst/>
                <a:latin typeface="Arial"/>
                <a:ea typeface="Arial"/>
                <a:cs typeface="Arial"/>
                <a:sym typeface="Arial"/>
              </a:rPr>
              <a:t>In a nutshell, the idea behind the process of training logistic regression is to maximize the likelihood of the hypothesis that the data are split by sigmoid.</a:t>
            </a:r>
          </a:p>
          <a:p>
            <a:pPr marL="0" lvl="0" indent="0" algn="l" rtl="0">
              <a:lnSpc>
                <a:spcPct val="100000"/>
              </a:lnSpc>
              <a:spcBef>
                <a:spcPts val="0"/>
              </a:spcBef>
              <a:spcAft>
                <a:spcPts val="0"/>
              </a:spcAft>
              <a:buSzPts val="1400"/>
              <a:buNone/>
            </a:pPr>
            <a:r>
              <a:rPr lang="en" altLang="zh-CN" sz="1100" b="0" i="0" u="none" strike="noStrike" cap="none" dirty="0">
                <a:solidFill>
                  <a:srgbClr val="000000"/>
                </a:solidFill>
                <a:effectLst/>
                <a:latin typeface="Arial"/>
                <a:ea typeface="Arial"/>
                <a:cs typeface="Arial"/>
                <a:sym typeface="Arial"/>
              </a:rPr>
              <a:t>Logistic Regression is used when the dependent variable(target) is categorical.</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4189030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To deal with the problem of feature explosion, we performed RFE in a cross-validation loop to find the optimal number of features. The x-axis is the number of features selected, and the y-axis is the</a:t>
            </a:r>
            <a:r>
              <a:rPr lang="en" altLang="zh-CN" b="0" i="1" dirty="0">
                <a:effectLst/>
              </a:rPr>
              <a:t> "accuracy" score which is proportional to the number of correct classifications. </a:t>
            </a:r>
            <a:endParaRPr lang="en" altLang="zh-CN" dirty="0"/>
          </a:p>
          <a:p>
            <a:pPr marL="0" lvl="0" indent="0" algn="l" rtl="0">
              <a:lnSpc>
                <a:spcPct val="100000"/>
              </a:lnSpc>
              <a:spcBef>
                <a:spcPts val="0"/>
              </a:spcBef>
              <a:spcAft>
                <a:spcPts val="0"/>
              </a:spcAft>
              <a:buSzPts val="1400"/>
              <a:buNone/>
            </a:pPr>
            <a:r>
              <a:rPr lang="en" altLang="zh-CN" sz="1100" b="0" i="0" u="none" strike="noStrike" cap="none" dirty="0">
                <a:solidFill>
                  <a:srgbClr val="000000"/>
                </a:solidFill>
                <a:effectLst/>
                <a:latin typeface="Arial"/>
                <a:ea typeface="Arial"/>
                <a:cs typeface="Arial"/>
                <a:sym typeface="Arial"/>
              </a:rPr>
              <a:t>Here after a recursive feature elimination applied on logistic regression with automatic tuning of the number of features selected with cross-validation, we can see the optimal number of features is 183.</a:t>
            </a:r>
          </a:p>
          <a:p>
            <a:pPr marL="0" lvl="0" indent="0" algn="l" rtl="0">
              <a:lnSpc>
                <a:spcPct val="100000"/>
              </a:lnSpc>
              <a:spcBef>
                <a:spcPts val="0"/>
              </a:spcBef>
              <a:spcAft>
                <a:spcPts val="0"/>
              </a:spcAft>
              <a:buSzPts val="1400"/>
              <a:buNone/>
            </a:pPr>
            <a:r>
              <a:rPr lang="en" altLang="zh-CN" sz="1100" b="0" i="0" u="none" strike="noStrike" cap="none" dirty="0">
                <a:solidFill>
                  <a:srgbClr val="000000"/>
                </a:solidFill>
                <a:effectLst/>
                <a:latin typeface="Arial"/>
                <a:ea typeface="Arial"/>
                <a:cs typeface="Arial"/>
                <a:sym typeface="Arial"/>
              </a:rPr>
              <a:t>And We put these selected features in our logistic regression model.  </a:t>
            </a:r>
          </a:p>
        </p:txBody>
      </p:sp>
    </p:spTree>
    <p:extLst>
      <p:ext uri="{BB962C8B-B14F-4D97-AF65-F5344CB8AC3E}">
        <p14:creationId xmlns:p14="http://schemas.microsoft.com/office/powerpoint/2010/main" val="1700006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AUC - ROC curve is a performance measurement for classification problem at various thresholds settings. Threshold  ROC is a probability curve and AUC represents measure of separability. </a:t>
            </a:r>
            <a:r>
              <a:rPr lang="en" altLang="zh-CN" dirty="0"/>
              <a:t>It tells how much model is capable of distinguishing between classes.</a:t>
            </a:r>
            <a:r>
              <a:rPr lang="en" altLang="zh-CN" sz="1100" b="0" i="0" u="none" strike="noStrike" cap="none" dirty="0">
                <a:solidFill>
                  <a:srgbClr val="000000"/>
                </a:solidFill>
                <a:effectLst/>
                <a:latin typeface="Arial"/>
                <a:ea typeface="Arial"/>
                <a:cs typeface="Arial"/>
                <a:sym typeface="Arial"/>
              </a:rPr>
              <a:t> Higher the AUC, better the model is at classification.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zh-CN"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dirty="0"/>
              <a:t>Using a threshold of 0.165 guarantees a sensitivity of 0.958 and a specificity of 0.192, i.e. a false positive rate of 0.81.</a:t>
            </a:r>
            <a:endParaRPr lang="en" altLang="zh-CN"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76091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First, Introduction</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4fd273e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4fd273e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look at the causality result</a:t>
            </a:r>
          </a:p>
          <a:p>
            <a:pPr marL="0" lvl="0" indent="0" algn="l" rtl="0">
              <a:spcBef>
                <a:spcPts val="0"/>
              </a:spcBef>
              <a:spcAft>
                <a:spcPts val="0"/>
              </a:spcAft>
              <a:buNone/>
            </a:pPr>
            <a:r>
              <a:rPr lang="en-US" dirty="0"/>
              <a:t>We use the coefficients returned by the logistic regression model as weight and find out causes of preventable accidents. Feature the features after the one hot encoding while note indicates the corresponding value of the feature in the original data, which indicates its meaning in the real life.  We can see from the result that the top feature is Neighbourhood_25, unfortunately it is a missing value because it is 0 in the original data, so not a lot meaning of that. But when we look at the followings, we can find something.  Let’s take Speed Limit for example, …. Also, we can look at the road way. That may cause… </a:t>
            </a:r>
            <a:endParaRPr dirty="0"/>
          </a:p>
        </p:txBody>
      </p:sp>
    </p:spTree>
    <p:extLst>
      <p:ext uri="{BB962C8B-B14F-4D97-AF65-F5344CB8AC3E}">
        <p14:creationId xmlns:p14="http://schemas.microsoft.com/office/powerpoint/2010/main" val="2482732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Third, </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414803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aeea6225b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aeea6225b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aed3e6051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ed3e6051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aed3e6051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aed3e6051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aed3e6051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aed3e6051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aed3e6051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aed3e6051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ed3e605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aed3e6051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aed3e6051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aed3e60512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Now let us come to our fourth part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2833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Let me introduce the business understanding first. In recent years, consistently preventable accidents reduced service quality in RTS.  We want to identify the underlying causes of preventable accidents and develop models to predict these accidents beforehand. With this information, RTS can take effective actions to reduce future preventable accidents. In this way, RTS can improve the quality of service, decrease cost. And more importantly, avoid unnecessary injuries and damages.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5006859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700573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1" i="0" u="none" strike="noStrike" cap="none">
                <a:solidFill>
                  <a:srgbClr val="000000"/>
                </a:solidFill>
                <a:latin typeface="Arial"/>
                <a:ea typeface="Arial"/>
                <a:cs typeface="Arial"/>
                <a:sym typeface="Arial"/>
              </a:rPr>
              <a:t>In each of the last 5 years RTS has consistently had approximately 100 preventable accidents of varying severity</a:t>
            </a:r>
            <a:r>
              <a:rPr lang="en" sz="1100" b="0" i="0" u="none" strike="noStrike" cap="none">
                <a:solidFill>
                  <a:srgbClr val="000000"/>
                </a:solidFill>
                <a:latin typeface="Arial"/>
                <a:ea typeface="Arial"/>
                <a:cs typeface="Arial"/>
                <a:sym typeface="Arial"/>
              </a:rPr>
              <a:t>. Since that, we want to reduce future preventable accidents and improve safety. Our goals are identifying potential causes of these preventable accidents and deliver reusable models to predict future preventable accidents.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Second,</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7"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7" name="Google Shape;17;p2"/>
          <p:cNvGrpSpPr/>
          <p:nvPr/>
        </p:nvGrpSpPr>
        <p:grpSpPr>
          <a:xfrm>
            <a:off x="3677236" y="4278349"/>
            <a:ext cx="5480828" cy="432996"/>
            <a:chOff x="5582265" y="4646738"/>
            <a:chExt cx="5480828"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7999"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 name="Google Shape;22;p2"/>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3"/>
        <p:cNvGrpSpPr/>
        <p:nvPr/>
      </p:nvGrpSpPr>
      <p:grpSpPr>
        <a:xfrm>
          <a:off x="0" y="0"/>
          <a:ext cx="0" cy="0"/>
          <a:chOff x="0" y="0"/>
          <a:chExt cx="0" cy="0"/>
        </a:xfrm>
      </p:grpSpPr>
      <p:grpSp>
        <p:nvGrpSpPr>
          <p:cNvPr id="24" name="Google Shape;24;p3"/>
          <p:cNvGrpSpPr/>
          <p:nvPr/>
        </p:nvGrpSpPr>
        <p:grpSpPr>
          <a:xfrm>
            <a:off x="-4" y="40"/>
            <a:ext cx="7072430" cy="1327315"/>
            <a:chOff x="-4" y="40"/>
            <a:chExt cx="7072430" cy="1327315"/>
          </a:xfrm>
        </p:grpSpPr>
        <p:sp>
          <p:nvSpPr>
            <p:cNvPr id="25" name="Google Shape;25;p3"/>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26" name="Google Shape;26;p3"/>
            <p:cNvGrpSpPr/>
            <p:nvPr/>
          </p:nvGrpSpPr>
          <p:grpSpPr>
            <a:xfrm rot="10800000" flipH="1">
              <a:off x="3" y="40"/>
              <a:ext cx="6756168" cy="1327315"/>
              <a:chOff x="-2168138" y="330075"/>
              <a:chExt cx="8650663" cy="1699506"/>
            </a:xfrm>
          </p:grpSpPr>
          <p:sp>
            <p:nvSpPr>
              <p:cNvPr id="27" name="Google Shape;27;p3"/>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28" name="Google Shape;28;p3"/>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29" name="Google Shape;29;p3"/>
            <p:cNvGrpSpPr/>
            <p:nvPr/>
          </p:nvGrpSpPr>
          <p:grpSpPr>
            <a:xfrm rot="10800000" flipH="1">
              <a:off x="-4" y="381007"/>
              <a:ext cx="7072430" cy="771744"/>
              <a:chOff x="-9092084" y="330075"/>
              <a:chExt cx="15574609" cy="1699501"/>
            </a:xfrm>
          </p:grpSpPr>
          <p:sp>
            <p:nvSpPr>
              <p:cNvPr id="30" name="Google Shape;30;p3"/>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31" name="Google Shape;31;p3"/>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32" name="Google Shape;32;p3"/>
          <p:cNvGrpSpPr/>
          <p:nvPr/>
        </p:nvGrpSpPr>
        <p:grpSpPr>
          <a:xfrm>
            <a:off x="6946842" y="4472723"/>
            <a:ext cx="2202830" cy="670795"/>
            <a:chOff x="5575242" y="4472723"/>
            <a:chExt cx="2202830" cy="670795"/>
          </a:xfrm>
        </p:grpSpPr>
        <p:sp>
          <p:nvSpPr>
            <p:cNvPr id="33" name="Google Shape;33;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 name="Google Shape;34;p3"/>
            <p:cNvGrpSpPr/>
            <p:nvPr/>
          </p:nvGrpSpPr>
          <p:grpSpPr>
            <a:xfrm flipH="1">
              <a:off x="5734850" y="4472723"/>
              <a:ext cx="2040837" cy="670795"/>
              <a:chOff x="1297954" y="330075"/>
              <a:chExt cx="5169293" cy="1699506"/>
            </a:xfrm>
          </p:grpSpPr>
          <p:sp>
            <p:nvSpPr>
              <p:cNvPr id="35" name="Google Shape;35;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3"/>
            <p:cNvGrpSpPr/>
            <p:nvPr/>
          </p:nvGrpSpPr>
          <p:grpSpPr>
            <a:xfrm flipH="1">
              <a:off x="5578209" y="4646738"/>
              <a:ext cx="2199863" cy="304563"/>
              <a:chOff x="-5827153" y="330075"/>
              <a:chExt cx="12276019" cy="1699569"/>
            </a:xfrm>
          </p:grpSpPr>
          <p:sp>
            <p:nvSpPr>
              <p:cNvPr id="38" name="Google Shape;38;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 name="Google Shape;40;p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1" name="Google Shape;41;p3"/>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42" name="Google Shape;42;p3"/>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43" name="Google Shape;43;p3"/>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44" name="Google Shape;44;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grpSp>
        <p:nvGrpSpPr>
          <p:cNvPr id="46" name="Google Shape;46;p4"/>
          <p:cNvGrpSpPr/>
          <p:nvPr/>
        </p:nvGrpSpPr>
        <p:grpSpPr>
          <a:xfrm rot="10800000">
            <a:off x="-8" y="-2"/>
            <a:ext cx="2202830" cy="670795"/>
            <a:chOff x="5575242" y="4472723"/>
            <a:chExt cx="2202830" cy="670795"/>
          </a:xfrm>
        </p:grpSpPr>
        <p:sp>
          <p:nvSpPr>
            <p:cNvPr id="47" name="Google Shape;47;p4"/>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 name="Google Shape;48;p4"/>
            <p:cNvGrpSpPr/>
            <p:nvPr/>
          </p:nvGrpSpPr>
          <p:grpSpPr>
            <a:xfrm flipH="1">
              <a:off x="5734850" y="4472723"/>
              <a:ext cx="2040837" cy="670795"/>
              <a:chOff x="1297954" y="330075"/>
              <a:chExt cx="5169293" cy="1699506"/>
            </a:xfrm>
          </p:grpSpPr>
          <p:sp>
            <p:nvSpPr>
              <p:cNvPr id="49" name="Google Shape;49;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 name="Google Shape;51;p4"/>
            <p:cNvGrpSpPr/>
            <p:nvPr/>
          </p:nvGrpSpPr>
          <p:grpSpPr>
            <a:xfrm flipH="1">
              <a:off x="5578209" y="4646738"/>
              <a:ext cx="2199863" cy="304563"/>
              <a:chOff x="-5827153" y="330075"/>
              <a:chExt cx="12276019" cy="1699569"/>
            </a:xfrm>
          </p:grpSpPr>
          <p:sp>
            <p:nvSpPr>
              <p:cNvPr id="52" name="Google Shape;52;p4"/>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4" name="Google Shape;54;p4"/>
          <p:cNvGrpSpPr/>
          <p:nvPr/>
        </p:nvGrpSpPr>
        <p:grpSpPr>
          <a:xfrm>
            <a:off x="6946842" y="4472723"/>
            <a:ext cx="2202830" cy="670795"/>
            <a:chOff x="5575242" y="4472723"/>
            <a:chExt cx="2202830" cy="670795"/>
          </a:xfrm>
        </p:grpSpPr>
        <p:sp>
          <p:nvSpPr>
            <p:cNvPr id="55" name="Google Shape;55;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 name="Google Shape;56;p4"/>
            <p:cNvGrpSpPr/>
            <p:nvPr/>
          </p:nvGrpSpPr>
          <p:grpSpPr>
            <a:xfrm flipH="1">
              <a:off x="5734850" y="4472723"/>
              <a:ext cx="2040837" cy="670795"/>
              <a:chOff x="1297954" y="330075"/>
              <a:chExt cx="5169293" cy="1699506"/>
            </a:xfrm>
          </p:grpSpPr>
          <p:sp>
            <p:nvSpPr>
              <p:cNvPr id="57" name="Google Shape;57;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 name="Google Shape;59;p4"/>
            <p:cNvGrpSpPr/>
            <p:nvPr/>
          </p:nvGrpSpPr>
          <p:grpSpPr>
            <a:xfrm flipH="1">
              <a:off x="5578209" y="4646738"/>
              <a:ext cx="2199863" cy="304563"/>
              <a:chOff x="-5827153" y="330075"/>
              <a:chExt cx="12276019" cy="1699569"/>
            </a:xfrm>
          </p:grpSpPr>
          <p:sp>
            <p:nvSpPr>
              <p:cNvPr id="60" name="Google Shape;60;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2" name="Google Shape;62;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3"/>
        <p:cNvGrpSpPr/>
        <p:nvPr/>
      </p:nvGrpSpPr>
      <p:grpSpPr>
        <a:xfrm>
          <a:off x="0" y="0"/>
          <a:ext cx="0" cy="0"/>
          <a:chOff x="0" y="0"/>
          <a:chExt cx="0" cy="0"/>
        </a:xfrm>
      </p:grpSpPr>
      <p:sp>
        <p:nvSpPr>
          <p:cNvPr id="64" name="Google Shape;64;p5"/>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65" name="Google Shape;65;p5"/>
          <p:cNvGrpSpPr/>
          <p:nvPr/>
        </p:nvGrpSpPr>
        <p:grpSpPr>
          <a:xfrm>
            <a:off x="0" y="-7088"/>
            <a:ext cx="8661398" cy="5150588"/>
            <a:chOff x="0" y="-7088"/>
            <a:chExt cx="8661398" cy="5150588"/>
          </a:xfrm>
        </p:grpSpPr>
        <p:sp>
          <p:nvSpPr>
            <p:cNvPr id="66" name="Google Shape;66;p5"/>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68" name="Google Shape;68;p5"/>
          <p:cNvGrpSpPr/>
          <p:nvPr/>
        </p:nvGrpSpPr>
        <p:grpSpPr>
          <a:xfrm rot="10800000" flipH="1">
            <a:off x="-2" y="2924826"/>
            <a:ext cx="6589087" cy="2027268"/>
            <a:chOff x="-9894852" y="-4493254"/>
            <a:chExt cx="21200408" cy="6522740"/>
          </a:xfrm>
        </p:grpSpPr>
        <p:sp>
          <p:nvSpPr>
            <p:cNvPr id="69" name="Google Shape;69;p5"/>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70" name="Google Shape;70;p5"/>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71" name="Google Shape;71;p5"/>
          <p:cNvGrpSpPr/>
          <p:nvPr/>
        </p:nvGrpSpPr>
        <p:grpSpPr>
          <a:xfrm>
            <a:off x="6946842" y="4472723"/>
            <a:ext cx="2202830" cy="670795"/>
            <a:chOff x="5575242" y="4472723"/>
            <a:chExt cx="2202830" cy="670795"/>
          </a:xfrm>
        </p:grpSpPr>
        <p:sp>
          <p:nvSpPr>
            <p:cNvPr id="72" name="Google Shape;72;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 name="Google Shape;73;p5"/>
            <p:cNvGrpSpPr/>
            <p:nvPr/>
          </p:nvGrpSpPr>
          <p:grpSpPr>
            <a:xfrm flipH="1">
              <a:off x="5734850" y="4472723"/>
              <a:ext cx="2040837" cy="670795"/>
              <a:chOff x="1297954" y="330075"/>
              <a:chExt cx="5169293" cy="1699506"/>
            </a:xfrm>
          </p:grpSpPr>
          <p:sp>
            <p:nvSpPr>
              <p:cNvPr id="74" name="Google Shape;74;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 name="Google Shape;76;p5"/>
            <p:cNvGrpSpPr/>
            <p:nvPr/>
          </p:nvGrpSpPr>
          <p:grpSpPr>
            <a:xfrm flipH="1">
              <a:off x="5578209" y="4646738"/>
              <a:ext cx="2199863" cy="304563"/>
              <a:chOff x="-5827153" y="330075"/>
              <a:chExt cx="12276019" cy="1699569"/>
            </a:xfrm>
          </p:grpSpPr>
          <p:sp>
            <p:nvSpPr>
              <p:cNvPr id="77" name="Google Shape;77;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9" name="Google Shape;79;p5"/>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0" name="Google Shape;80;p5"/>
          <p:cNvSpPr txBox="1">
            <a:spLocks noGrp="1"/>
          </p:cNvSpPr>
          <p:nvPr>
            <p:ph type="subTitle" idx="1"/>
          </p:nvPr>
        </p:nvSpPr>
        <p:spPr>
          <a:xfrm>
            <a:off x="463525" y="3975449"/>
            <a:ext cx="40944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2000"/>
              <a:buNone/>
              <a:defRPr sz="2000">
                <a:solidFill>
                  <a:schemeClr val="accent5"/>
                </a:solidFill>
              </a:defRPr>
            </a:lvl1pPr>
            <a:lvl2pPr lvl="1" algn="l">
              <a:lnSpc>
                <a:spcPct val="100000"/>
              </a:lnSpc>
              <a:spcBef>
                <a:spcPts val="1000"/>
              </a:spcBef>
              <a:spcAft>
                <a:spcPts val="0"/>
              </a:spcAft>
              <a:buClr>
                <a:schemeClr val="accent5"/>
              </a:buClr>
              <a:buSzPts val="2000"/>
              <a:buNone/>
              <a:defRPr sz="2000">
                <a:solidFill>
                  <a:schemeClr val="accent5"/>
                </a:solidFill>
              </a:defRPr>
            </a:lvl2pPr>
            <a:lvl3pPr lvl="2" algn="l">
              <a:lnSpc>
                <a:spcPct val="100000"/>
              </a:lnSpc>
              <a:spcBef>
                <a:spcPts val="1000"/>
              </a:spcBef>
              <a:spcAft>
                <a:spcPts val="0"/>
              </a:spcAft>
              <a:buClr>
                <a:schemeClr val="accent5"/>
              </a:buClr>
              <a:buSzPts val="2000"/>
              <a:buNone/>
              <a:defRPr sz="2000">
                <a:solidFill>
                  <a:schemeClr val="accent5"/>
                </a:solidFill>
              </a:defRPr>
            </a:lvl3pPr>
            <a:lvl4pPr lvl="3" algn="l">
              <a:lnSpc>
                <a:spcPct val="100000"/>
              </a:lnSpc>
              <a:spcBef>
                <a:spcPts val="1000"/>
              </a:spcBef>
              <a:spcAft>
                <a:spcPts val="0"/>
              </a:spcAft>
              <a:buClr>
                <a:schemeClr val="accent5"/>
              </a:buClr>
              <a:buSzPts val="2000"/>
              <a:buNone/>
              <a:defRPr sz="2000">
                <a:solidFill>
                  <a:schemeClr val="accent5"/>
                </a:solidFill>
              </a:defRPr>
            </a:lvl4pPr>
            <a:lvl5pPr lvl="4" algn="l">
              <a:lnSpc>
                <a:spcPct val="100000"/>
              </a:lnSpc>
              <a:spcBef>
                <a:spcPts val="1000"/>
              </a:spcBef>
              <a:spcAft>
                <a:spcPts val="0"/>
              </a:spcAft>
              <a:buClr>
                <a:schemeClr val="accent5"/>
              </a:buClr>
              <a:buSzPts val="2000"/>
              <a:buNone/>
              <a:defRPr sz="2000">
                <a:solidFill>
                  <a:schemeClr val="accent5"/>
                </a:solidFill>
              </a:defRPr>
            </a:lvl5pPr>
            <a:lvl6pPr lvl="5" algn="l">
              <a:lnSpc>
                <a:spcPct val="100000"/>
              </a:lnSpc>
              <a:spcBef>
                <a:spcPts val="1000"/>
              </a:spcBef>
              <a:spcAft>
                <a:spcPts val="0"/>
              </a:spcAft>
              <a:buClr>
                <a:schemeClr val="accent5"/>
              </a:buClr>
              <a:buSzPts val="2000"/>
              <a:buNone/>
              <a:defRPr sz="2000">
                <a:solidFill>
                  <a:schemeClr val="accent5"/>
                </a:solidFill>
              </a:defRPr>
            </a:lvl6pPr>
            <a:lvl7pPr lvl="6" algn="l">
              <a:lnSpc>
                <a:spcPct val="100000"/>
              </a:lnSpc>
              <a:spcBef>
                <a:spcPts val="1000"/>
              </a:spcBef>
              <a:spcAft>
                <a:spcPts val="0"/>
              </a:spcAft>
              <a:buClr>
                <a:schemeClr val="accent5"/>
              </a:buClr>
              <a:buSzPts val="2000"/>
              <a:buNone/>
              <a:defRPr sz="2000">
                <a:solidFill>
                  <a:schemeClr val="accent5"/>
                </a:solidFill>
              </a:defRPr>
            </a:lvl7pPr>
            <a:lvl8pPr lvl="7" algn="l">
              <a:lnSpc>
                <a:spcPct val="100000"/>
              </a:lnSpc>
              <a:spcBef>
                <a:spcPts val="1000"/>
              </a:spcBef>
              <a:spcAft>
                <a:spcPts val="0"/>
              </a:spcAft>
              <a:buClr>
                <a:schemeClr val="accent5"/>
              </a:buClr>
              <a:buSzPts val="2000"/>
              <a:buNone/>
              <a:defRPr sz="2000">
                <a:solidFill>
                  <a:schemeClr val="accent5"/>
                </a:solidFill>
              </a:defRPr>
            </a:lvl8pPr>
            <a:lvl9pPr lvl="8" algn="l">
              <a:lnSpc>
                <a:spcPct val="100000"/>
              </a:lnSpc>
              <a:spcBef>
                <a:spcPts val="1000"/>
              </a:spcBef>
              <a:spcAft>
                <a:spcPts val="1000"/>
              </a:spcAft>
              <a:buClr>
                <a:schemeClr val="accent5"/>
              </a:buClr>
              <a:buSzPts val="2000"/>
              <a:buNone/>
              <a:defRPr sz="2000">
                <a:solidFill>
                  <a:schemeClr val="accent5"/>
                </a:solidFill>
              </a:defRPr>
            </a:lvl9pPr>
          </a:lstStyle>
          <a:p>
            <a:endParaRPr/>
          </a:p>
        </p:txBody>
      </p:sp>
      <p:sp>
        <p:nvSpPr>
          <p:cNvPr id="81" name="Google Shape;81;p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grpSp>
        <p:nvGrpSpPr>
          <p:cNvPr id="83" name="Google Shape;83;p6"/>
          <p:cNvGrpSpPr/>
          <p:nvPr/>
        </p:nvGrpSpPr>
        <p:grpSpPr>
          <a:xfrm>
            <a:off x="-4" y="40"/>
            <a:ext cx="7072430" cy="1327315"/>
            <a:chOff x="-4" y="40"/>
            <a:chExt cx="7072430" cy="1327315"/>
          </a:xfrm>
        </p:grpSpPr>
        <p:sp>
          <p:nvSpPr>
            <p:cNvPr id="84" name="Google Shape;84;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85" name="Google Shape;85;p6"/>
            <p:cNvGrpSpPr/>
            <p:nvPr/>
          </p:nvGrpSpPr>
          <p:grpSpPr>
            <a:xfrm rot="10800000" flipH="1">
              <a:off x="3" y="40"/>
              <a:ext cx="6756168" cy="1327315"/>
              <a:chOff x="-2168138" y="330075"/>
              <a:chExt cx="8650663" cy="1699506"/>
            </a:xfrm>
          </p:grpSpPr>
          <p:sp>
            <p:nvSpPr>
              <p:cNvPr id="86" name="Google Shape;86;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87" name="Google Shape;87;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88" name="Google Shape;88;p6"/>
            <p:cNvGrpSpPr/>
            <p:nvPr/>
          </p:nvGrpSpPr>
          <p:grpSpPr>
            <a:xfrm rot="10800000" flipH="1">
              <a:off x="-4" y="381007"/>
              <a:ext cx="7072430" cy="771744"/>
              <a:chOff x="-9092084" y="330075"/>
              <a:chExt cx="15574609" cy="1699501"/>
            </a:xfrm>
          </p:grpSpPr>
          <p:sp>
            <p:nvSpPr>
              <p:cNvPr id="89" name="Google Shape;89;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90" name="Google Shape;90;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91" name="Google Shape;91;p6"/>
          <p:cNvGrpSpPr/>
          <p:nvPr/>
        </p:nvGrpSpPr>
        <p:grpSpPr>
          <a:xfrm>
            <a:off x="6946842" y="4472723"/>
            <a:ext cx="2202830" cy="670795"/>
            <a:chOff x="5575242" y="4472723"/>
            <a:chExt cx="2202830" cy="670795"/>
          </a:xfrm>
        </p:grpSpPr>
        <p:sp>
          <p:nvSpPr>
            <p:cNvPr id="92" name="Google Shape;92;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 name="Google Shape;93;p6"/>
            <p:cNvGrpSpPr/>
            <p:nvPr/>
          </p:nvGrpSpPr>
          <p:grpSpPr>
            <a:xfrm flipH="1">
              <a:off x="5734850" y="4472723"/>
              <a:ext cx="2040837" cy="670795"/>
              <a:chOff x="1297954" y="330075"/>
              <a:chExt cx="5169293" cy="1699506"/>
            </a:xfrm>
          </p:grpSpPr>
          <p:sp>
            <p:nvSpPr>
              <p:cNvPr id="94" name="Google Shape;94;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6"/>
            <p:cNvGrpSpPr/>
            <p:nvPr/>
          </p:nvGrpSpPr>
          <p:grpSpPr>
            <a:xfrm flipH="1">
              <a:off x="5578209" y="4646738"/>
              <a:ext cx="2199863" cy="304563"/>
              <a:chOff x="-5827153" y="330075"/>
              <a:chExt cx="12276019" cy="1699569"/>
            </a:xfrm>
          </p:grpSpPr>
          <p:sp>
            <p:nvSpPr>
              <p:cNvPr id="97" name="Google Shape;97;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9" name="Google Shape;99;p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0" name="Google Shape;100;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01"/>
        <p:cNvGrpSpPr/>
        <p:nvPr/>
      </p:nvGrpSpPr>
      <p:grpSpPr>
        <a:xfrm>
          <a:off x="0" y="0"/>
          <a:ext cx="0" cy="0"/>
          <a:chOff x="0" y="0"/>
          <a:chExt cx="0" cy="0"/>
        </a:xfrm>
      </p:grpSpPr>
      <p:grpSp>
        <p:nvGrpSpPr>
          <p:cNvPr id="102" name="Google Shape;102;p7"/>
          <p:cNvGrpSpPr/>
          <p:nvPr/>
        </p:nvGrpSpPr>
        <p:grpSpPr>
          <a:xfrm>
            <a:off x="-4" y="40"/>
            <a:ext cx="7072430" cy="1327315"/>
            <a:chOff x="-4" y="40"/>
            <a:chExt cx="7072430" cy="1327315"/>
          </a:xfrm>
        </p:grpSpPr>
        <p:sp>
          <p:nvSpPr>
            <p:cNvPr id="103" name="Google Shape;103;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04" name="Google Shape;104;p7"/>
            <p:cNvGrpSpPr/>
            <p:nvPr/>
          </p:nvGrpSpPr>
          <p:grpSpPr>
            <a:xfrm rot="10800000" flipH="1">
              <a:off x="3" y="40"/>
              <a:ext cx="6756168" cy="1327315"/>
              <a:chOff x="-2168138" y="330075"/>
              <a:chExt cx="8650663" cy="1699506"/>
            </a:xfrm>
          </p:grpSpPr>
          <p:sp>
            <p:nvSpPr>
              <p:cNvPr id="105" name="Google Shape;105;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06" name="Google Shape;106;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07" name="Google Shape;107;p7"/>
            <p:cNvGrpSpPr/>
            <p:nvPr/>
          </p:nvGrpSpPr>
          <p:grpSpPr>
            <a:xfrm rot="10800000" flipH="1">
              <a:off x="-4" y="381007"/>
              <a:ext cx="7072430" cy="771744"/>
              <a:chOff x="-9092084" y="330075"/>
              <a:chExt cx="15574609" cy="1699501"/>
            </a:xfrm>
          </p:grpSpPr>
          <p:sp>
            <p:nvSpPr>
              <p:cNvPr id="108" name="Google Shape;108;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09" name="Google Shape;109;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10" name="Google Shape;110;p7"/>
          <p:cNvGrpSpPr/>
          <p:nvPr/>
        </p:nvGrpSpPr>
        <p:grpSpPr>
          <a:xfrm>
            <a:off x="6946842" y="4472723"/>
            <a:ext cx="2202830" cy="670795"/>
            <a:chOff x="5575242" y="4472723"/>
            <a:chExt cx="2202830" cy="670795"/>
          </a:xfrm>
        </p:grpSpPr>
        <p:sp>
          <p:nvSpPr>
            <p:cNvPr id="111" name="Google Shape;111;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 name="Google Shape;112;p7"/>
            <p:cNvGrpSpPr/>
            <p:nvPr/>
          </p:nvGrpSpPr>
          <p:grpSpPr>
            <a:xfrm flipH="1">
              <a:off x="5734850" y="4472723"/>
              <a:ext cx="2040837" cy="670795"/>
              <a:chOff x="1297954" y="330075"/>
              <a:chExt cx="5169293" cy="1699506"/>
            </a:xfrm>
          </p:grpSpPr>
          <p:sp>
            <p:nvSpPr>
              <p:cNvPr id="113" name="Google Shape;113;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 name="Google Shape;115;p7"/>
            <p:cNvGrpSpPr/>
            <p:nvPr/>
          </p:nvGrpSpPr>
          <p:grpSpPr>
            <a:xfrm flipH="1">
              <a:off x="5578209" y="4646738"/>
              <a:ext cx="2199863" cy="304563"/>
              <a:chOff x="-5827153" y="330075"/>
              <a:chExt cx="12276019" cy="1699569"/>
            </a:xfrm>
          </p:grpSpPr>
          <p:sp>
            <p:nvSpPr>
              <p:cNvPr id="116" name="Google Shape;116;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8" name="Google Shape;118;p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19" name="Google Shape;119;p7"/>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20" name="Google Shape;120;p7"/>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21" name="Google Shape;121;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RTS preventable accidents identification </a:t>
            </a:r>
            <a:endParaRPr/>
          </a:p>
        </p:txBody>
      </p:sp>
      <p:sp>
        <p:nvSpPr>
          <p:cNvPr id="147" name="Google Shape;147;p9"/>
          <p:cNvSpPr/>
          <p:nvPr/>
        </p:nvSpPr>
        <p:spPr>
          <a:xfrm>
            <a:off x="6577717" y="3406319"/>
            <a:ext cx="2693504"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323232"/>
                </a:solidFill>
                <a:latin typeface="Arial"/>
                <a:ea typeface="Arial"/>
                <a:cs typeface="Arial"/>
                <a:sym typeface="Arial"/>
              </a:rPr>
              <a:t>Final presentation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323232"/>
                </a:solidFill>
                <a:latin typeface="Arial"/>
                <a:ea typeface="Arial"/>
                <a:cs typeface="Arial"/>
                <a:sym typeface="Arial"/>
              </a:rPr>
              <a:t>Team 7</a:t>
            </a:r>
            <a:endParaRPr sz="1800" b="0" i="0" u="none" strike="noStrike" cap="none">
              <a:solidFill>
                <a:srgbClr val="32323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title"/>
          </p:nvPr>
        </p:nvSpPr>
        <p:spPr>
          <a:xfrm>
            <a:off x="814275" y="392575"/>
            <a:ext cx="5694362"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Timeline Analysis </a:t>
            </a:r>
            <a:endParaRPr sz="2800"/>
          </a:p>
        </p:txBody>
      </p:sp>
      <p:sp>
        <p:nvSpPr>
          <p:cNvPr id="318" name="Google Shape;318;p19"/>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a:t>
            </a:fld>
            <a:endParaRPr/>
          </a:p>
        </p:txBody>
      </p:sp>
      <p:grpSp>
        <p:nvGrpSpPr>
          <p:cNvPr id="319" name="Google Shape;319;p19"/>
          <p:cNvGrpSpPr/>
          <p:nvPr/>
        </p:nvGrpSpPr>
        <p:grpSpPr>
          <a:xfrm>
            <a:off x="263101" y="580106"/>
            <a:ext cx="407743" cy="391135"/>
            <a:chOff x="5233525" y="4954450"/>
            <a:chExt cx="538275" cy="516350"/>
          </a:xfrm>
        </p:grpSpPr>
        <p:sp>
          <p:nvSpPr>
            <p:cNvPr id="320" name="Google Shape;320;p19"/>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9"/>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9"/>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9"/>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9"/>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31" name="Google Shape;331;p19"/>
          <p:cNvPicPr preferRelativeResize="0"/>
          <p:nvPr/>
        </p:nvPicPr>
        <p:blipFill rotWithShape="1">
          <a:blip r:embed="rId3">
            <a:alphaModFix/>
          </a:blip>
          <a:srcRect/>
          <a:stretch/>
        </p:blipFill>
        <p:spPr>
          <a:xfrm>
            <a:off x="152400" y="1463575"/>
            <a:ext cx="6896446" cy="3172925"/>
          </a:xfrm>
          <a:prstGeom prst="rect">
            <a:avLst/>
          </a:prstGeom>
          <a:noFill/>
          <a:ln>
            <a:noFill/>
          </a:ln>
        </p:spPr>
      </p:pic>
      <p:sp>
        <p:nvSpPr>
          <p:cNvPr id="332" name="Google Shape;332;p19"/>
          <p:cNvSpPr txBox="1"/>
          <p:nvPr/>
        </p:nvSpPr>
        <p:spPr>
          <a:xfrm>
            <a:off x="7192250" y="1409050"/>
            <a:ext cx="1849800" cy="3227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Roboto Condensed Light"/>
              <a:buChar char="●"/>
            </a:pPr>
            <a:r>
              <a:rPr lang="en" sz="1400" b="0" i="0" u="none" strike="noStrike" cap="none">
                <a:solidFill>
                  <a:srgbClr val="000000"/>
                </a:solidFill>
                <a:latin typeface="Roboto Condensed Light"/>
                <a:ea typeface="Roboto Condensed Light"/>
                <a:cs typeface="Roboto Condensed Light"/>
                <a:sym typeface="Roboto Condensed Light"/>
              </a:rPr>
              <a:t>Timeline range  from 2016-04-04 to 2019-09-02</a:t>
            </a:r>
            <a:endParaRPr sz="1400" b="0" i="0" u="none" strike="noStrike" cap="none">
              <a:solidFill>
                <a:srgbClr val="000000"/>
              </a:solidFill>
              <a:latin typeface="Roboto Condensed Light"/>
              <a:ea typeface="Roboto Condensed Light"/>
              <a:cs typeface="Roboto Condensed Light"/>
              <a:sym typeface="Roboto Condensed Ligh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Roboto Condensed Light"/>
              <a:buChar char="●"/>
            </a:pPr>
            <a:r>
              <a:rPr lang="en" sz="1400" b="0" i="0" u="none" strike="noStrike" cap="none">
                <a:solidFill>
                  <a:srgbClr val="000000"/>
                </a:solidFill>
                <a:latin typeface="Roboto Condensed Light"/>
                <a:ea typeface="Roboto Condensed Light"/>
                <a:cs typeface="Roboto Condensed Light"/>
                <a:sym typeface="Roboto Condensed Light"/>
              </a:rPr>
              <a:t>Operators have different timelines</a:t>
            </a:r>
            <a:endParaRPr sz="1400" b="0" i="0" u="none" strike="noStrike" cap="none">
              <a:solidFill>
                <a:srgbClr val="000000"/>
              </a:solidFill>
              <a:latin typeface="Roboto Condensed Light"/>
              <a:ea typeface="Roboto Condensed Light"/>
              <a:cs typeface="Roboto Condensed Light"/>
              <a:sym typeface="Roboto Condensed Ligh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Roboto Condensed Light"/>
              <a:buChar char="●"/>
            </a:pPr>
            <a:r>
              <a:rPr lang="en" sz="1400" b="0" i="0" u="none" strike="noStrike" cap="none">
                <a:solidFill>
                  <a:srgbClr val="000000"/>
                </a:solidFill>
                <a:latin typeface="Roboto Condensed Light"/>
                <a:ea typeface="Roboto Condensed Light"/>
                <a:cs typeface="Roboto Condensed Light"/>
                <a:sym typeface="Roboto Condensed Light"/>
              </a:rPr>
              <a:t>Timelines as features</a:t>
            </a:r>
            <a:endParaRPr sz="1400" b="0" i="0" u="none" strike="noStrike" cap="none">
              <a:solidFill>
                <a:srgbClr val="000000"/>
              </a:solidFill>
              <a:latin typeface="Roboto Condensed Light"/>
              <a:ea typeface="Roboto Condensed Light"/>
              <a:cs typeface="Roboto Condensed Light"/>
              <a:sym typeface="Roboto Condensed Light"/>
            </a:endParaRPr>
          </a:p>
        </p:txBody>
      </p:sp>
      <p:sp>
        <p:nvSpPr>
          <p:cNvPr id="333" name="Google Shape;333;p19"/>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BAITFISH Code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0"/>
          <p:cNvSpPr txBox="1">
            <a:spLocks noGrp="1"/>
          </p:cNvSpPr>
          <p:nvPr>
            <p:ph type="title"/>
          </p:nvPr>
        </p:nvSpPr>
        <p:spPr>
          <a:xfrm>
            <a:off x="814275" y="392575"/>
            <a:ext cx="5694362"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Timeline Analysis </a:t>
            </a:r>
            <a:endParaRPr sz="2800"/>
          </a:p>
        </p:txBody>
      </p:sp>
      <p:sp>
        <p:nvSpPr>
          <p:cNvPr id="339" name="Google Shape;339;p20"/>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a:t>
            </a:fld>
            <a:endParaRPr/>
          </a:p>
        </p:txBody>
      </p:sp>
      <p:grpSp>
        <p:nvGrpSpPr>
          <p:cNvPr id="340" name="Google Shape;340;p20"/>
          <p:cNvGrpSpPr/>
          <p:nvPr/>
        </p:nvGrpSpPr>
        <p:grpSpPr>
          <a:xfrm>
            <a:off x="263101" y="580106"/>
            <a:ext cx="407743" cy="391135"/>
            <a:chOff x="5233525" y="4954450"/>
            <a:chExt cx="538275" cy="516350"/>
          </a:xfrm>
        </p:grpSpPr>
        <p:sp>
          <p:nvSpPr>
            <p:cNvPr id="341" name="Google Shape;341;p2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0"/>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0"/>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0"/>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0"/>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0"/>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2" name="Google Shape;352;p20"/>
          <p:cNvSpPr txBox="1"/>
          <p:nvPr/>
        </p:nvSpPr>
        <p:spPr>
          <a:xfrm>
            <a:off x="3407489" y="2829030"/>
            <a:ext cx="5852400" cy="7422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Roboto Condensed Light"/>
              <a:buChar char="●"/>
            </a:pPr>
            <a:r>
              <a:rPr lang="en" sz="1400" b="0" i="0" u="none" strike="noStrike" cap="none">
                <a:solidFill>
                  <a:srgbClr val="000000"/>
                </a:solidFill>
                <a:latin typeface="Roboto Condensed Light"/>
                <a:ea typeface="Roboto Condensed Light"/>
                <a:cs typeface="Roboto Condensed Light"/>
                <a:sym typeface="Roboto Condensed Light"/>
              </a:rPr>
              <a:t>Statistics on all activities</a:t>
            </a:r>
            <a:endParaRPr sz="1400" b="0" i="0" u="none" strike="noStrike" cap="none">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Roboto Condensed Light"/>
              <a:buChar char="●"/>
            </a:pPr>
            <a:r>
              <a:rPr lang="en" sz="1400" b="0" i="0" u="none" strike="noStrike" cap="none">
                <a:solidFill>
                  <a:srgbClr val="000000"/>
                </a:solidFill>
                <a:latin typeface="Roboto Condensed Light"/>
                <a:ea typeface="Roboto Condensed Light"/>
                <a:cs typeface="Roboto Condensed Light"/>
                <a:sym typeface="Roboto Condensed Light"/>
              </a:rPr>
              <a:t>Time lag patterns</a:t>
            </a:r>
            <a:endParaRPr sz="1400" b="0" i="0" u="none" strike="noStrike" cap="none">
              <a:solidFill>
                <a:srgbClr val="000000"/>
              </a:solidFill>
              <a:latin typeface="Roboto Condensed Light"/>
              <a:ea typeface="Roboto Condensed Light"/>
              <a:cs typeface="Roboto Condensed Light"/>
              <a:sym typeface="Roboto Condensed Light"/>
            </a:endParaRPr>
          </a:p>
        </p:txBody>
      </p:sp>
      <p:pic>
        <p:nvPicPr>
          <p:cNvPr id="353" name="Google Shape;353;p20" descr="图表, 条形图&#10;&#10;描述已自动生成"/>
          <p:cNvPicPr preferRelativeResize="0"/>
          <p:nvPr/>
        </p:nvPicPr>
        <p:blipFill rotWithShape="1">
          <a:blip r:embed="rId3">
            <a:alphaModFix/>
          </a:blip>
          <a:srcRect/>
          <a:stretch/>
        </p:blipFill>
        <p:spPr>
          <a:xfrm>
            <a:off x="115418" y="1346067"/>
            <a:ext cx="8682800" cy="3098797"/>
          </a:xfrm>
          <a:prstGeom prst="rect">
            <a:avLst/>
          </a:prstGeom>
          <a:noFill/>
          <a:ln>
            <a:noFill/>
          </a:ln>
        </p:spPr>
      </p:pic>
      <p:sp>
        <p:nvSpPr>
          <p:cNvPr id="354" name="Google Shape;354;p20"/>
          <p:cNvSpPr txBox="1"/>
          <p:nvPr/>
        </p:nvSpPr>
        <p:spPr>
          <a:xfrm>
            <a:off x="670844" y="4543840"/>
            <a:ext cx="6206700" cy="374826"/>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Roboto Condensed Light"/>
              <a:buChar char="●"/>
            </a:pPr>
            <a:r>
              <a:rPr lang="en" dirty="0">
                <a:latin typeface="Roboto Condensed Light"/>
                <a:ea typeface="Roboto Condensed Light"/>
                <a:cs typeface="Roboto Condensed Light"/>
                <a:sym typeface="Roboto Condensed Light"/>
              </a:rPr>
              <a:t>Activity(accident)</a:t>
            </a:r>
            <a:r>
              <a:rPr lang="en" sz="1400" b="0" i="0" u="none" strike="noStrike" cap="none" dirty="0">
                <a:solidFill>
                  <a:srgbClr val="000000"/>
                </a:solidFill>
                <a:latin typeface="Roboto Condensed Light"/>
                <a:ea typeface="Roboto Condensed Light"/>
                <a:cs typeface="Roboto Condensed Light"/>
                <a:sym typeface="Roboto Condensed Light"/>
              </a:rPr>
              <a:t> statistics on all operator</a:t>
            </a:r>
            <a:endParaRPr sz="1400" b="0" i="0" u="none" strike="noStrike" cap="none" dirty="0">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Data Integration</a:t>
            </a:r>
            <a:endParaRPr sz="2800"/>
          </a:p>
        </p:txBody>
      </p:sp>
      <p:grpSp>
        <p:nvGrpSpPr>
          <p:cNvPr id="380" name="Google Shape;380;p22"/>
          <p:cNvGrpSpPr/>
          <p:nvPr/>
        </p:nvGrpSpPr>
        <p:grpSpPr>
          <a:xfrm>
            <a:off x="263101" y="580106"/>
            <a:ext cx="407743" cy="391135"/>
            <a:chOff x="5233525" y="4954450"/>
            <a:chExt cx="538275" cy="516350"/>
          </a:xfrm>
        </p:grpSpPr>
        <p:sp>
          <p:nvSpPr>
            <p:cNvPr id="381" name="Google Shape;381;p2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2" name="Google Shape;392;p22"/>
          <p:cNvSpPr txBox="1"/>
          <p:nvPr/>
        </p:nvSpPr>
        <p:spPr>
          <a:xfrm>
            <a:off x="4865628" y="1956375"/>
            <a:ext cx="1867200" cy="2077743"/>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rgbClr val="2D3B45"/>
                </a:solidFill>
                <a:latin typeface="Helvetica Neue"/>
                <a:ea typeface="Helvetica Neue"/>
                <a:cs typeface="Helvetica Neue"/>
                <a:sym typeface="Helvetica Neue"/>
              </a:rPr>
              <a:t>Accident Data </a:t>
            </a:r>
            <a:endParaRPr sz="1600" b="0" i="0" u="sng"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Date (04/20/2016 – 07/09/2018)</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Address</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Operator</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Road Condition</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Weather</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t>
            </a:r>
            <a:endParaRPr sz="1600" b="0" i="0" u="none" strike="noStrike" cap="none">
              <a:solidFill>
                <a:srgbClr val="2D3B45"/>
              </a:solidFill>
              <a:latin typeface="Helvetica Neue"/>
              <a:ea typeface="Helvetica Neue"/>
              <a:cs typeface="Helvetica Neue"/>
              <a:sym typeface="Helvetica Neue"/>
            </a:endParaRPr>
          </a:p>
        </p:txBody>
      </p:sp>
      <p:sp>
        <p:nvSpPr>
          <p:cNvPr id="393" name="Google Shape;393;p22"/>
          <p:cNvSpPr txBox="1"/>
          <p:nvPr/>
        </p:nvSpPr>
        <p:spPr>
          <a:xfrm>
            <a:off x="7405909" y="2697441"/>
            <a:ext cx="3072133" cy="850326"/>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Lat, Lng</a:t>
            </a:r>
            <a:endParaRPr sz="1400" b="0" i="0" u="none" strike="noStrike" cap="none">
              <a:solidFill>
                <a:srgbClr val="2D3B45"/>
              </a:solidFill>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Street Speed Limit,</a:t>
            </a:r>
            <a:endParaRPr/>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Accident Frequency </a:t>
            </a:r>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Near Hotspot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cxnSp>
        <p:nvCxnSpPr>
          <p:cNvPr id="394" name="Google Shape;394;p22"/>
          <p:cNvCxnSpPr/>
          <p:nvPr/>
        </p:nvCxnSpPr>
        <p:spPr>
          <a:xfrm>
            <a:off x="6022783" y="2950016"/>
            <a:ext cx="1383126" cy="0"/>
          </a:xfrm>
          <a:prstGeom prst="straightConnector1">
            <a:avLst/>
          </a:prstGeom>
          <a:noFill/>
          <a:ln w="19050" cap="flat" cmpd="sng">
            <a:solidFill>
              <a:srgbClr val="3B5076"/>
            </a:solidFill>
            <a:prstDash val="solid"/>
            <a:round/>
            <a:headEnd type="none" w="sm" len="sm"/>
            <a:tailEnd type="none" w="sm" len="sm"/>
          </a:ln>
        </p:spPr>
      </p:cxnSp>
      <p:cxnSp>
        <p:nvCxnSpPr>
          <p:cNvPr id="395" name="Google Shape;395;p22"/>
          <p:cNvCxnSpPr/>
          <p:nvPr/>
        </p:nvCxnSpPr>
        <p:spPr>
          <a:xfrm>
            <a:off x="7398225" y="2942332"/>
            <a:ext cx="0" cy="965567"/>
          </a:xfrm>
          <a:prstGeom prst="straightConnector1">
            <a:avLst/>
          </a:prstGeom>
          <a:noFill/>
          <a:ln w="19050" cap="flat" cmpd="sng">
            <a:solidFill>
              <a:srgbClr val="3B5076"/>
            </a:solidFill>
            <a:prstDash val="solid"/>
            <a:round/>
            <a:headEnd type="none" w="sm" len="sm"/>
            <a:tailEnd type="none" w="sm" len="sm"/>
          </a:ln>
        </p:spPr>
      </p:cxnSp>
      <p:cxnSp>
        <p:nvCxnSpPr>
          <p:cNvPr id="396" name="Google Shape;396;p22"/>
          <p:cNvCxnSpPr/>
          <p:nvPr/>
        </p:nvCxnSpPr>
        <p:spPr>
          <a:xfrm flipH="1">
            <a:off x="6130359" y="3904057"/>
            <a:ext cx="1267866" cy="7684"/>
          </a:xfrm>
          <a:prstGeom prst="straightConnector1">
            <a:avLst/>
          </a:prstGeom>
          <a:noFill/>
          <a:ln w="19050" cap="flat" cmpd="sng">
            <a:solidFill>
              <a:srgbClr val="3B5076"/>
            </a:solidFill>
            <a:prstDash val="solid"/>
            <a:round/>
            <a:headEnd type="none" w="sm" len="sm"/>
            <a:tailEnd type="triangle" w="med" len="med"/>
          </a:ln>
        </p:spPr>
      </p:cxnSp>
      <p:sp>
        <p:nvSpPr>
          <p:cNvPr id="397" name="Google Shape;397;p22"/>
          <p:cNvSpPr txBox="1"/>
          <p:nvPr/>
        </p:nvSpPr>
        <p:spPr>
          <a:xfrm>
            <a:off x="5624734" y="4073876"/>
            <a:ext cx="3000000" cy="40614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6"/>
                </a:solidFill>
                <a:latin typeface="Arial"/>
                <a:ea typeface="Arial"/>
                <a:cs typeface="Arial"/>
                <a:sym typeface="Arial"/>
              </a:rPr>
              <a:t>Geolocation Analysis</a:t>
            </a:r>
            <a:endParaRPr sz="1800" b="0" i="0" u="none" strike="noStrike" cap="none">
              <a:solidFill>
                <a:schemeClr val="accent6"/>
              </a:solidFill>
              <a:latin typeface="Arial"/>
              <a:ea typeface="Arial"/>
              <a:cs typeface="Arial"/>
              <a:sym typeface="Arial"/>
            </a:endParaRPr>
          </a:p>
        </p:txBody>
      </p:sp>
      <p:cxnSp>
        <p:nvCxnSpPr>
          <p:cNvPr id="398" name="Google Shape;398;p22"/>
          <p:cNvCxnSpPr>
            <a:stCxn id="399" idx="3"/>
            <a:endCxn id="392" idx="1"/>
          </p:cNvCxnSpPr>
          <p:nvPr/>
        </p:nvCxnSpPr>
        <p:spPr>
          <a:xfrm>
            <a:off x="3339800" y="2987047"/>
            <a:ext cx="1525800" cy="8100"/>
          </a:xfrm>
          <a:prstGeom prst="straightConnector1">
            <a:avLst/>
          </a:prstGeom>
          <a:noFill/>
          <a:ln w="19050" cap="flat" cmpd="sng">
            <a:solidFill>
              <a:srgbClr val="3B5076"/>
            </a:solidFill>
            <a:prstDash val="solid"/>
            <a:round/>
            <a:headEnd type="none" w="sm" len="sm"/>
            <a:tailEnd type="triangle" w="med" len="med"/>
          </a:ln>
        </p:spPr>
      </p:cxnSp>
      <p:sp>
        <p:nvSpPr>
          <p:cNvPr id="400" name="Google Shape;400;p22"/>
          <p:cNvSpPr txBox="1"/>
          <p:nvPr/>
        </p:nvSpPr>
        <p:spPr>
          <a:xfrm>
            <a:off x="3340049" y="2623702"/>
            <a:ext cx="1867199" cy="43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15 Lag Variables</a:t>
            </a:r>
            <a:endParaRPr sz="1400" b="0" i="0" u="none" strike="noStrike" cap="none">
              <a:solidFill>
                <a:srgbClr val="2D3B45"/>
              </a:solidFill>
              <a:latin typeface="Helvetica Neue"/>
              <a:ea typeface="Helvetica Neue"/>
              <a:cs typeface="Helvetica Neue"/>
              <a:sym typeface="Helvetica Neue"/>
            </a:endParaRPr>
          </a:p>
        </p:txBody>
      </p:sp>
      <p:sp>
        <p:nvSpPr>
          <p:cNvPr id="401" name="Google Shape;401;p22"/>
          <p:cNvSpPr/>
          <p:nvPr/>
        </p:nvSpPr>
        <p:spPr>
          <a:xfrm>
            <a:off x="5595601" y="1602793"/>
            <a:ext cx="407254" cy="276625"/>
          </a:xfrm>
          <a:prstGeom prst="downArrow">
            <a:avLst>
              <a:gd name="adj1" fmla="val 50000"/>
              <a:gd name="adj2" fmla="val 50000"/>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2"/>
          <p:cNvSpPr txBox="1"/>
          <p:nvPr/>
        </p:nvSpPr>
        <p:spPr>
          <a:xfrm>
            <a:off x="2394188" y="4073875"/>
            <a:ext cx="3000000" cy="40614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6"/>
                </a:solidFill>
                <a:latin typeface="Arial"/>
                <a:ea typeface="Arial"/>
                <a:cs typeface="Arial"/>
                <a:sym typeface="Arial"/>
              </a:rPr>
              <a:t>Add Lag Variables</a:t>
            </a:r>
            <a:endParaRPr sz="1800" b="0" i="0" u="none" strike="noStrike" cap="none">
              <a:solidFill>
                <a:schemeClr val="accent6"/>
              </a:solidFill>
              <a:latin typeface="Arial"/>
              <a:ea typeface="Arial"/>
              <a:cs typeface="Arial"/>
              <a:sym typeface="Arial"/>
            </a:endParaRPr>
          </a:p>
        </p:txBody>
      </p:sp>
      <p:sp>
        <p:nvSpPr>
          <p:cNvPr id="399" name="Google Shape;399;p22"/>
          <p:cNvSpPr txBox="1"/>
          <p:nvPr/>
        </p:nvSpPr>
        <p:spPr>
          <a:xfrm>
            <a:off x="191865" y="2075320"/>
            <a:ext cx="3147935" cy="182345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rgbClr val="2D3B45"/>
                </a:solidFill>
                <a:latin typeface="Helvetica Neue"/>
                <a:ea typeface="Helvetica Neue"/>
                <a:cs typeface="Helvetica Neue"/>
                <a:sym typeface="Helvetica Neue"/>
              </a:rPr>
              <a:t>Timeline</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Date (04/04/2016 – 09/02/2019) </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Operator ID (1 - 430) </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0 </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1</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15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pSp>
        <p:nvGrpSpPr>
          <p:cNvPr id="407" name="Google Shape;407;p23"/>
          <p:cNvGrpSpPr/>
          <p:nvPr/>
        </p:nvGrpSpPr>
        <p:grpSpPr>
          <a:xfrm>
            <a:off x="4997341" y="1599875"/>
            <a:ext cx="3698694" cy="2809883"/>
            <a:chOff x="10914544" y="4407150"/>
            <a:chExt cx="720170" cy="681687"/>
          </a:xfrm>
        </p:grpSpPr>
        <p:sp>
          <p:nvSpPr>
            <p:cNvPr id="408" name="Google Shape;408;p23"/>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09" name="Google Shape;409;p23"/>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10" name="Google Shape;410;p23"/>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11" name="Google Shape;411;p23"/>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12" name="Google Shape;412;p2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Data Cleaning</a:t>
            </a:r>
            <a:endParaRPr sz="2800"/>
          </a:p>
        </p:txBody>
      </p:sp>
      <p:sp>
        <p:nvSpPr>
          <p:cNvPr id="413" name="Google Shape;413;p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grpSp>
        <p:nvGrpSpPr>
          <p:cNvPr id="414" name="Google Shape;414;p23"/>
          <p:cNvGrpSpPr/>
          <p:nvPr/>
        </p:nvGrpSpPr>
        <p:grpSpPr>
          <a:xfrm>
            <a:off x="270943" y="629920"/>
            <a:ext cx="392063" cy="291505"/>
            <a:chOff x="5247525" y="3007275"/>
            <a:chExt cx="517575" cy="384825"/>
          </a:xfrm>
        </p:grpSpPr>
        <p:sp>
          <p:nvSpPr>
            <p:cNvPr id="415" name="Google Shape;415;p2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7" name="Google Shape;417;p23"/>
          <p:cNvSpPr txBox="1"/>
          <p:nvPr/>
        </p:nvSpPr>
        <p:spPr>
          <a:xfrm>
            <a:off x="2189279" y="2241959"/>
            <a:ext cx="2635128" cy="50188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sz="1600" b="0" i="0" u="none" strike="noStrike" cap="none">
                <a:solidFill>
                  <a:schemeClr val="lt1"/>
                </a:solidFill>
                <a:latin typeface="Arial"/>
                <a:ea typeface="Arial"/>
                <a:cs typeface="Arial"/>
                <a:sym typeface="Arial"/>
              </a:rPr>
              <a:t># Accidents :1159</a:t>
            </a:r>
            <a:endParaRPr/>
          </a:p>
          <a:p>
            <a:pPr marL="0" marR="0" lvl="0" indent="0" algn="l" rtl="0">
              <a:lnSpc>
                <a:spcPct val="100000"/>
              </a:lnSpc>
              <a:spcBef>
                <a:spcPts val="600"/>
              </a:spcBef>
              <a:spcAft>
                <a:spcPts val="0"/>
              </a:spcAft>
              <a:buNone/>
            </a:pPr>
            <a:endParaRPr sz="1200" b="1" i="0" u="none" strike="noStrike" cap="none">
              <a:solidFill>
                <a:schemeClr val="lt1"/>
              </a:solidFill>
              <a:latin typeface="Arial"/>
              <a:ea typeface="Arial"/>
              <a:cs typeface="Arial"/>
              <a:sym typeface="Arial"/>
            </a:endParaRPr>
          </a:p>
          <a:p>
            <a:pPr marL="0" marR="0" lvl="0" indent="0" algn="l" rtl="0">
              <a:lnSpc>
                <a:spcPct val="100000"/>
              </a:lnSpc>
              <a:spcBef>
                <a:spcPts val="600"/>
              </a:spcBef>
              <a:spcAft>
                <a:spcPts val="1000"/>
              </a:spcAft>
              <a:buNone/>
            </a:pPr>
            <a:endParaRPr sz="1400" b="0" i="0" u="none" strike="noStrike" cap="none">
              <a:solidFill>
                <a:srgbClr val="000000"/>
              </a:solidFill>
              <a:latin typeface="Arial"/>
              <a:ea typeface="Arial"/>
              <a:cs typeface="Arial"/>
              <a:sym typeface="Arial"/>
            </a:endParaRPr>
          </a:p>
        </p:txBody>
      </p:sp>
      <p:sp>
        <p:nvSpPr>
          <p:cNvPr id="418" name="Google Shape;418;p23"/>
          <p:cNvSpPr txBox="1"/>
          <p:nvPr/>
        </p:nvSpPr>
        <p:spPr>
          <a:xfrm>
            <a:off x="2270008" y="2888704"/>
            <a:ext cx="2635128" cy="50188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sz="1600" b="0" i="0" u="none" strike="noStrike" cap="none">
                <a:solidFill>
                  <a:schemeClr val="lt1"/>
                </a:solidFill>
                <a:latin typeface="Arial"/>
                <a:ea typeface="Arial"/>
                <a:cs typeface="Arial"/>
                <a:sym typeface="Arial"/>
              </a:rPr>
              <a:t># Locations: 835</a:t>
            </a:r>
            <a:endParaRPr/>
          </a:p>
          <a:p>
            <a:pPr marL="0" marR="0" lvl="0" indent="0" algn="l" rtl="0">
              <a:lnSpc>
                <a:spcPct val="100000"/>
              </a:lnSpc>
              <a:spcBef>
                <a:spcPts val="600"/>
              </a:spcBef>
              <a:spcAft>
                <a:spcPts val="0"/>
              </a:spcAft>
              <a:buNone/>
            </a:pPr>
            <a:endParaRPr sz="1200" b="1" i="0" u="none" strike="noStrike" cap="none">
              <a:solidFill>
                <a:schemeClr val="lt1"/>
              </a:solidFill>
              <a:latin typeface="Arial"/>
              <a:ea typeface="Arial"/>
              <a:cs typeface="Arial"/>
              <a:sym typeface="Arial"/>
            </a:endParaRPr>
          </a:p>
          <a:p>
            <a:pPr marL="0" marR="0" lvl="0" indent="0" algn="l" rtl="0">
              <a:lnSpc>
                <a:spcPct val="100000"/>
              </a:lnSpc>
              <a:spcBef>
                <a:spcPts val="600"/>
              </a:spcBef>
              <a:spcAft>
                <a:spcPts val="1000"/>
              </a:spcAft>
              <a:buNone/>
            </a:pPr>
            <a:endParaRPr sz="1400" b="0" i="0" u="none" strike="noStrike" cap="none">
              <a:solidFill>
                <a:srgbClr val="000000"/>
              </a:solidFill>
              <a:latin typeface="Arial"/>
              <a:ea typeface="Arial"/>
              <a:cs typeface="Arial"/>
              <a:sym typeface="Arial"/>
            </a:endParaRPr>
          </a:p>
        </p:txBody>
      </p:sp>
      <p:sp>
        <p:nvSpPr>
          <p:cNvPr id="419" name="Google Shape;419;p23"/>
          <p:cNvSpPr txBox="1"/>
          <p:nvPr/>
        </p:nvSpPr>
        <p:spPr>
          <a:xfrm>
            <a:off x="2095047" y="3577606"/>
            <a:ext cx="2635128" cy="50188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sz="1600" b="0" i="0" u="none" strike="noStrike" cap="none">
                <a:solidFill>
                  <a:schemeClr val="lt1"/>
                </a:solidFill>
                <a:latin typeface="Arial"/>
                <a:ea typeface="Arial"/>
                <a:cs typeface="Arial"/>
                <a:sym typeface="Arial"/>
              </a:rPr>
              <a:t># Lag Variables: 739</a:t>
            </a:r>
            <a:endParaRPr/>
          </a:p>
          <a:p>
            <a:pPr marL="0" marR="0" lvl="0" indent="0" algn="l" rtl="0">
              <a:lnSpc>
                <a:spcPct val="100000"/>
              </a:lnSpc>
              <a:spcBef>
                <a:spcPts val="600"/>
              </a:spcBef>
              <a:spcAft>
                <a:spcPts val="0"/>
              </a:spcAft>
              <a:buNone/>
            </a:pPr>
            <a:endParaRPr sz="1200" b="1" i="0" u="none" strike="noStrike" cap="none">
              <a:solidFill>
                <a:schemeClr val="lt1"/>
              </a:solidFill>
              <a:latin typeface="Arial"/>
              <a:ea typeface="Arial"/>
              <a:cs typeface="Arial"/>
              <a:sym typeface="Arial"/>
            </a:endParaRPr>
          </a:p>
          <a:p>
            <a:pPr marL="0" marR="0" lvl="0" indent="0" algn="l" rtl="0">
              <a:lnSpc>
                <a:spcPct val="100000"/>
              </a:lnSpc>
              <a:spcBef>
                <a:spcPts val="600"/>
              </a:spcBef>
              <a:spcAft>
                <a:spcPts val="1000"/>
              </a:spcAft>
              <a:buNone/>
            </a:pPr>
            <a:endParaRPr sz="1400" b="0" i="0" u="none" strike="noStrike" cap="none">
              <a:solidFill>
                <a:srgbClr val="000000"/>
              </a:solidFill>
              <a:latin typeface="Arial"/>
              <a:ea typeface="Arial"/>
              <a:cs typeface="Arial"/>
              <a:sym typeface="Arial"/>
            </a:endParaRPr>
          </a:p>
        </p:txBody>
      </p:sp>
      <p:sp>
        <p:nvSpPr>
          <p:cNvPr id="420" name="Google Shape;420;p23"/>
          <p:cNvSpPr txBox="1"/>
          <p:nvPr/>
        </p:nvSpPr>
        <p:spPr>
          <a:xfrm>
            <a:off x="2362216" y="4249042"/>
            <a:ext cx="2635128" cy="50188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sz="1600" b="0" i="0" u="none" strike="noStrike" cap="none">
                <a:solidFill>
                  <a:schemeClr val="lt1"/>
                </a:solidFill>
                <a:latin typeface="Arial"/>
                <a:ea typeface="Arial"/>
                <a:cs typeface="Arial"/>
                <a:sym typeface="Arial"/>
              </a:rPr>
              <a:t># Cleaned: 397 </a:t>
            </a:r>
            <a:endParaRPr/>
          </a:p>
          <a:p>
            <a:pPr marL="0" marR="0" lvl="0" indent="0" algn="l" rtl="0">
              <a:lnSpc>
                <a:spcPct val="100000"/>
              </a:lnSpc>
              <a:spcBef>
                <a:spcPts val="600"/>
              </a:spcBef>
              <a:spcAft>
                <a:spcPts val="0"/>
              </a:spcAft>
              <a:buNone/>
            </a:pPr>
            <a:endParaRPr sz="1200" b="1" i="0" u="none" strike="noStrike" cap="none">
              <a:solidFill>
                <a:schemeClr val="lt1"/>
              </a:solidFill>
              <a:latin typeface="Arial"/>
              <a:ea typeface="Arial"/>
              <a:cs typeface="Arial"/>
              <a:sym typeface="Arial"/>
            </a:endParaRPr>
          </a:p>
          <a:p>
            <a:pPr marL="0" marR="0" lvl="0" indent="0" algn="l" rtl="0">
              <a:lnSpc>
                <a:spcPct val="100000"/>
              </a:lnSpc>
              <a:spcBef>
                <a:spcPts val="600"/>
              </a:spcBef>
              <a:spcAft>
                <a:spcPts val="1000"/>
              </a:spcAft>
              <a:buNone/>
            </a:pPr>
            <a:endParaRPr sz="1400" b="0" i="0" u="none" strike="noStrike" cap="none">
              <a:solidFill>
                <a:srgbClr val="000000"/>
              </a:solidFill>
              <a:latin typeface="Arial"/>
              <a:ea typeface="Arial"/>
              <a:cs typeface="Arial"/>
              <a:sym typeface="Arial"/>
            </a:endParaRPr>
          </a:p>
        </p:txBody>
      </p:sp>
      <p:grpSp>
        <p:nvGrpSpPr>
          <p:cNvPr id="421" name="Google Shape;421;p23"/>
          <p:cNvGrpSpPr/>
          <p:nvPr/>
        </p:nvGrpSpPr>
        <p:grpSpPr>
          <a:xfrm>
            <a:off x="814287" y="1478990"/>
            <a:ext cx="3381721" cy="3507779"/>
            <a:chOff x="3530489" y="23351"/>
            <a:chExt cx="3381721" cy="3507779"/>
          </a:xfrm>
        </p:grpSpPr>
        <p:sp>
          <p:nvSpPr>
            <p:cNvPr id="422" name="Google Shape;422;p23"/>
            <p:cNvSpPr/>
            <p:nvPr/>
          </p:nvSpPr>
          <p:spPr>
            <a:xfrm>
              <a:off x="3691649" y="151781"/>
              <a:ext cx="3012288" cy="1046128"/>
            </a:xfrm>
            <a:prstGeom prst="ellipse">
              <a:avLst/>
            </a:prstGeom>
            <a:solidFill>
              <a:srgbClr val="BBBCB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10575" y="2682653"/>
              <a:ext cx="583776" cy="373617"/>
            </a:xfrm>
            <a:prstGeom prst="downArrow">
              <a:avLst>
                <a:gd name="adj1" fmla="val 50000"/>
                <a:gd name="adj2" fmla="val 50000"/>
              </a:avLst>
            </a:prstGeom>
            <a:solidFill>
              <a:srgbClr val="CBCCC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3530489" y="2830598"/>
              <a:ext cx="3381721" cy="7005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txBox="1"/>
            <p:nvPr/>
          </p:nvSpPr>
          <p:spPr>
            <a:xfrm>
              <a:off x="3530489" y="2830598"/>
              <a:ext cx="3381721" cy="700532"/>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0" i="0" u="none" strike="noStrike" cap="none">
                  <a:solidFill>
                    <a:srgbClr val="263248"/>
                  </a:solidFill>
                  <a:latin typeface="Arial"/>
                  <a:ea typeface="Arial"/>
                  <a:cs typeface="Arial"/>
                  <a:sym typeface="Arial"/>
                </a:rPr>
                <a:t># Merged Accidents data 397</a:t>
              </a:r>
              <a:endParaRPr sz="1500" b="0" i="0" u="none" strike="noStrike" cap="none">
                <a:solidFill>
                  <a:srgbClr val="263248"/>
                </a:solidFill>
                <a:latin typeface="Arial"/>
                <a:ea typeface="Arial"/>
                <a:cs typeface="Arial"/>
                <a:sym typeface="Arial"/>
              </a:endParaRPr>
            </a:p>
          </p:txBody>
        </p:sp>
        <p:sp>
          <p:nvSpPr>
            <p:cNvPr id="426" name="Google Shape;426;p23"/>
            <p:cNvSpPr/>
            <p:nvPr/>
          </p:nvSpPr>
          <p:spPr>
            <a:xfrm>
              <a:off x="4786814" y="1278704"/>
              <a:ext cx="1050798" cy="1050798"/>
            </a:xfrm>
            <a:prstGeom prst="ellipse">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txBox="1"/>
            <p:nvPr/>
          </p:nvSpPr>
          <p:spPr>
            <a:xfrm>
              <a:off x="4940700" y="1432590"/>
              <a:ext cx="743026" cy="74302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 Lag Variables 735</a:t>
              </a:r>
              <a:endParaRPr sz="1200" b="0" i="0" u="none" strike="noStrike" cap="none">
                <a:solidFill>
                  <a:schemeClr val="lt1"/>
                </a:solidFill>
                <a:latin typeface="Arial"/>
                <a:ea typeface="Arial"/>
                <a:cs typeface="Arial"/>
                <a:sym typeface="Arial"/>
              </a:endParaRPr>
            </a:p>
          </p:txBody>
        </p:sp>
        <p:sp>
          <p:nvSpPr>
            <p:cNvPr id="428" name="Google Shape;428;p23"/>
            <p:cNvSpPr/>
            <p:nvPr/>
          </p:nvSpPr>
          <p:spPr>
            <a:xfrm>
              <a:off x="4034910" y="490372"/>
              <a:ext cx="1050798" cy="1050798"/>
            </a:xfrm>
            <a:prstGeom prst="ellipse">
              <a:avLst/>
            </a:prstGeom>
            <a:solidFill>
              <a:srgbClr val="4D669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txBox="1"/>
            <p:nvPr/>
          </p:nvSpPr>
          <p:spPr>
            <a:xfrm>
              <a:off x="4188796" y="644258"/>
              <a:ext cx="743026" cy="74302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 Cleaned Accidents 842</a:t>
              </a:r>
              <a:endParaRPr sz="1200" b="0" i="0" u="none" strike="noStrike" cap="none">
                <a:solidFill>
                  <a:schemeClr val="lt1"/>
                </a:solidFill>
                <a:latin typeface="Arial"/>
                <a:ea typeface="Arial"/>
                <a:cs typeface="Arial"/>
                <a:sym typeface="Arial"/>
              </a:endParaRPr>
            </a:p>
          </p:txBody>
        </p:sp>
        <p:sp>
          <p:nvSpPr>
            <p:cNvPr id="430" name="Google Shape;430;p23"/>
            <p:cNvSpPr/>
            <p:nvPr/>
          </p:nvSpPr>
          <p:spPr>
            <a:xfrm>
              <a:off x="5109059" y="236312"/>
              <a:ext cx="1050798" cy="1050798"/>
            </a:xfrm>
            <a:prstGeom prst="ellipse">
              <a:avLst/>
            </a:prstGeom>
            <a:solidFill>
              <a:srgbClr val="90A5C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txBox="1"/>
            <p:nvPr/>
          </p:nvSpPr>
          <p:spPr>
            <a:xfrm>
              <a:off x="5262945" y="390198"/>
              <a:ext cx="743026" cy="74302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 Accidents 1159</a:t>
              </a:r>
              <a:endParaRPr sz="1200" b="0" i="0" u="none" strike="noStrike" cap="none">
                <a:solidFill>
                  <a:schemeClr val="lt1"/>
                </a:solidFill>
                <a:latin typeface="Arial"/>
                <a:ea typeface="Arial"/>
                <a:cs typeface="Arial"/>
                <a:sym typeface="Arial"/>
              </a:endParaRPr>
            </a:p>
          </p:txBody>
        </p:sp>
        <p:sp>
          <p:nvSpPr>
            <p:cNvPr id="432" name="Google Shape;432;p23"/>
            <p:cNvSpPr/>
            <p:nvPr/>
          </p:nvSpPr>
          <p:spPr>
            <a:xfrm>
              <a:off x="3567888" y="23351"/>
              <a:ext cx="3269150" cy="2615320"/>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23"/>
          <p:cNvSpPr txBox="1"/>
          <p:nvPr/>
        </p:nvSpPr>
        <p:spPr>
          <a:xfrm>
            <a:off x="7171679" y="3241806"/>
            <a:ext cx="1410005"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 Wrong Value: </a:t>
            </a:r>
            <a:endParaRPr/>
          </a:p>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11 in Accident </a:t>
            </a:r>
            <a:endParaRPr/>
          </a:p>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Year</a:t>
            </a:r>
            <a:endParaRPr/>
          </a:p>
        </p:txBody>
      </p:sp>
      <p:sp>
        <p:nvSpPr>
          <p:cNvPr id="434" name="Google Shape;434;p23"/>
          <p:cNvSpPr txBox="1"/>
          <p:nvPr/>
        </p:nvSpPr>
        <p:spPr>
          <a:xfrm>
            <a:off x="6859249" y="1778798"/>
            <a:ext cx="1843370"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 Missing Value: </a:t>
            </a:r>
            <a:endParaRPr/>
          </a:p>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309 in Location,</a:t>
            </a:r>
            <a:endParaRPr/>
          </a:p>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617 in Vehicle Occupancy</a:t>
            </a:r>
            <a:endParaRPr/>
          </a:p>
        </p:txBody>
      </p:sp>
      <p:sp>
        <p:nvSpPr>
          <p:cNvPr id="435" name="Google Shape;435;p23"/>
          <p:cNvSpPr txBox="1"/>
          <p:nvPr/>
        </p:nvSpPr>
        <p:spPr>
          <a:xfrm>
            <a:off x="5185205" y="3477065"/>
            <a:ext cx="189073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 Duplicate Value: 0</a:t>
            </a:r>
            <a:endParaRPr/>
          </a:p>
        </p:txBody>
      </p:sp>
      <p:cxnSp>
        <p:nvCxnSpPr>
          <p:cNvPr id="436" name="Google Shape;436;p23"/>
          <p:cNvCxnSpPr/>
          <p:nvPr/>
        </p:nvCxnSpPr>
        <p:spPr>
          <a:xfrm>
            <a:off x="3304134" y="2105425"/>
            <a:ext cx="1601002" cy="0"/>
          </a:xfrm>
          <a:prstGeom prst="straightConnector1">
            <a:avLst/>
          </a:prstGeom>
          <a:noFill/>
          <a:ln w="38100" cap="flat" cmpd="sng">
            <a:solidFill>
              <a:srgbClr val="3B5076"/>
            </a:solidFill>
            <a:prstDash val="solid"/>
            <a:round/>
            <a:headEnd type="none" w="sm" len="sm"/>
            <a:tailEnd type="triangle" w="med" len="med"/>
          </a:ln>
        </p:spPr>
      </p:cxnSp>
      <p:sp>
        <p:nvSpPr>
          <p:cNvPr id="437" name="Google Shape;437;p23"/>
          <p:cNvSpPr txBox="1"/>
          <p:nvPr/>
        </p:nvSpPr>
        <p:spPr>
          <a:xfrm>
            <a:off x="5143446" y="2118141"/>
            <a:ext cx="137627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Add geoinformation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Data Description</a:t>
            </a:r>
            <a:endParaRPr sz="2800"/>
          </a:p>
        </p:txBody>
      </p:sp>
      <p:sp>
        <p:nvSpPr>
          <p:cNvPr id="443" name="Google Shape;443;p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14</a:t>
            </a:fld>
            <a:endParaRPr/>
          </a:p>
        </p:txBody>
      </p:sp>
      <p:grpSp>
        <p:nvGrpSpPr>
          <p:cNvPr id="444" name="Google Shape;444;p24"/>
          <p:cNvGrpSpPr/>
          <p:nvPr/>
        </p:nvGrpSpPr>
        <p:grpSpPr>
          <a:xfrm>
            <a:off x="270943" y="629920"/>
            <a:ext cx="392063" cy="291505"/>
            <a:chOff x="5247525" y="3007275"/>
            <a:chExt cx="517575" cy="384825"/>
          </a:xfrm>
        </p:grpSpPr>
        <p:sp>
          <p:nvSpPr>
            <p:cNvPr id="445" name="Google Shape;445;p2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4"/>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447" name="Google Shape;447;p24"/>
          <p:cNvGraphicFramePr/>
          <p:nvPr/>
        </p:nvGraphicFramePr>
        <p:xfrm>
          <a:off x="403089" y="2407582"/>
          <a:ext cx="8126200" cy="2225120"/>
        </p:xfrm>
        <a:graphic>
          <a:graphicData uri="http://schemas.openxmlformats.org/drawingml/2006/table">
            <a:tbl>
              <a:tblPr firstRow="1" bandRow="1">
                <a:noFill/>
                <a:tableStyleId>{FC55F7E0-E9FE-431B-AB86-588378F538B5}</a:tableStyleId>
              </a:tblPr>
              <a:tblGrid>
                <a:gridCol w="1868675">
                  <a:extLst>
                    <a:ext uri="{9D8B030D-6E8A-4147-A177-3AD203B41FA5}">
                      <a16:colId xmlns:a16="http://schemas.microsoft.com/office/drawing/2014/main" val="20000"/>
                    </a:ext>
                  </a:extLst>
                </a:gridCol>
                <a:gridCol w="6257525">
                  <a:extLst>
                    <a:ext uri="{9D8B030D-6E8A-4147-A177-3AD203B41FA5}">
                      <a16:colId xmlns:a16="http://schemas.microsoft.com/office/drawing/2014/main" val="20001"/>
                    </a:ext>
                  </a:extLst>
                </a:gridCol>
              </a:tblGrid>
              <a:tr h="177800">
                <a:tc>
                  <a:txBody>
                    <a:bodyPr/>
                    <a:lstStyle/>
                    <a:p>
                      <a:pPr marL="0" marR="0" lvl="0" indent="0" algn="l" rtl="0">
                        <a:lnSpc>
                          <a:spcPct val="100000"/>
                        </a:lnSpc>
                        <a:spcBef>
                          <a:spcPts val="0"/>
                        </a:spcBef>
                        <a:spcAft>
                          <a:spcPts val="0"/>
                        </a:spcAft>
                        <a:buNone/>
                      </a:pPr>
                      <a:r>
                        <a:rPr lang="en" sz="1400" u="none" strike="noStrike" cap="none"/>
                        <a:t>Column Type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t>Column Name </a:t>
                      </a:r>
                      <a:endParaRPr sz="1400" u="none" strike="noStrike" cap="none"/>
                    </a:p>
                  </a:txBody>
                  <a:tcPr marL="91450" marR="91450" marT="45725" marB="45725"/>
                </a:tc>
                <a:extLst>
                  <a:ext uri="{0D108BD9-81ED-4DB2-BD59-A6C34878D82A}">
                    <a16:rowId xmlns:a16="http://schemas.microsoft.com/office/drawing/2014/main" val="10000"/>
                  </a:ext>
                </a:extLst>
              </a:tr>
              <a:tr h="152400">
                <a:tc>
                  <a:txBody>
                    <a:bodyPr/>
                    <a:lstStyle/>
                    <a:p>
                      <a:pPr marL="0" marR="0" lvl="0" indent="0" algn="l" rtl="0">
                        <a:lnSpc>
                          <a:spcPct val="100000"/>
                        </a:lnSpc>
                        <a:spcBef>
                          <a:spcPts val="0"/>
                        </a:spcBef>
                        <a:spcAft>
                          <a:spcPts val="0"/>
                        </a:spcAft>
                        <a:buNone/>
                      </a:pPr>
                      <a:r>
                        <a:rPr lang="en" sz="1200" u="none" strike="noStrike" cap="none"/>
                        <a:t>Operator ID</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200" u="none" strike="noStrike" cap="none"/>
                    </a:p>
                  </a:txBody>
                  <a:tcPr marL="91450" marR="91450" marT="45725" marB="45725"/>
                </a:tc>
                <a:extLst>
                  <a:ext uri="{0D108BD9-81ED-4DB2-BD59-A6C34878D82A}">
                    <a16:rowId xmlns:a16="http://schemas.microsoft.com/office/drawing/2014/main" val="10001"/>
                  </a:ext>
                </a:extLst>
              </a:tr>
              <a:tr h="152400">
                <a:tc>
                  <a:txBody>
                    <a:bodyPr/>
                    <a:lstStyle/>
                    <a:p>
                      <a:pPr marL="0" marR="0" lvl="0" indent="0" algn="l" rtl="0">
                        <a:lnSpc>
                          <a:spcPct val="100000"/>
                        </a:lnSpc>
                        <a:spcBef>
                          <a:spcPts val="0"/>
                        </a:spcBef>
                        <a:spcAft>
                          <a:spcPts val="0"/>
                        </a:spcAft>
                        <a:buNone/>
                      </a:pPr>
                      <a:r>
                        <a:rPr lang="en" sz="1200" u="none" strike="noStrike" cap="none"/>
                        <a:t>Vehicle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vehicle maker, year</a:t>
                      </a:r>
                      <a:endParaRPr sz="1200" u="none" strike="noStrike" cap="none"/>
                    </a:p>
                  </a:txBody>
                  <a:tcPr marL="91450" marR="91450" marT="45725" marB="45725"/>
                </a:tc>
                <a:extLst>
                  <a:ext uri="{0D108BD9-81ED-4DB2-BD59-A6C34878D82A}">
                    <a16:rowId xmlns:a16="http://schemas.microsoft.com/office/drawing/2014/main" val="10002"/>
                  </a:ext>
                </a:extLst>
              </a:tr>
              <a:tr h="152400">
                <a:tc>
                  <a:txBody>
                    <a:bodyPr/>
                    <a:lstStyle/>
                    <a:p>
                      <a:pPr marL="0" marR="0" lvl="0" indent="0" algn="l" rtl="0">
                        <a:lnSpc>
                          <a:spcPct val="100000"/>
                        </a:lnSpc>
                        <a:spcBef>
                          <a:spcPts val="0"/>
                        </a:spcBef>
                        <a:spcAft>
                          <a:spcPts val="0"/>
                        </a:spcAft>
                        <a:buNone/>
                      </a:pPr>
                      <a:r>
                        <a:rPr lang="en" sz="1200" u="none" strike="noStrike" cap="none"/>
                        <a:t>Road </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Rode type, light, weather, light, surface</a:t>
                      </a:r>
                      <a:endParaRPr sz="1200" u="none" strike="noStrike" cap="none"/>
                    </a:p>
                  </a:txBody>
                  <a:tcPr marL="91450" marR="91450" marT="45725" marB="45725"/>
                </a:tc>
                <a:extLst>
                  <a:ext uri="{0D108BD9-81ED-4DB2-BD59-A6C34878D82A}">
                    <a16:rowId xmlns:a16="http://schemas.microsoft.com/office/drawing/2014/main" val="10003"/>
                  </a:ext>
                </a:extLst>
              </a:tr>
              <a:tr h="152400">
                <a:tc>
                  <a:txBody>
                    <a:bodyPr/>
                    <a:lstStyle/>
                    <a:p>
                      <a:pPr marL="0" marR="0" lvl="0" indent="0" algn="l" rtl="0">
                        <a:lnSpc>
                          <a:spcPct val="100000"/>
                        </a:lnSpc>
                        <a:spcBef>
                          <a:spcPts val="0"/>
                        </a:spcBef>
                        <a:spcAft>
                          <a:spcPts val="0"/>
                        </a:spcAft>
                        <a:buNone/>
                      </a:pPr>
                      <a:r>
                        <a:rPr lang="en" sz="1200" u="none" strike="noStrike" cap="none"/>
                        <a:t>Address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Address neighborhood, type, long, lat, speed limit, frequency near hotspot</a:t>
                      </a:r>
                      <a:endParaRPr sz="1200" u="none" strike="noStrike" cap="none"/>
                    </a:p>
                  </a:txBody>
                  <a:tcPr marL="91450" marR="91450" marT="45725" marB="45725"/>
                </a:tc>
                <a:extLst>
                  <a:ext uri="{0D108BD9-81ED-4DB2-BD59-A6C34878D82A}">
                    <a16:rowId xmlns:a16="http://schemas.microsoft.com/office/drawing/2014/main" val="10004"/>
                  </a:ext>
                </a:extLst>
              </a:tr>
              <a:tr h="152400">
                <a:tc>
                  <a:txBody>
                    <a:bodyPr/>
                    <a:lstStyle/>
                    <a:p>
                      <a:pPr marL="0" marR="0" lvl="0" indent="0" algn="l" rtl="0">
                        <a:lnSpc>
                          <a:spcPct val="100000"/>
                        </a:lnSpc>
                        <a:spcBef>
                          <a:spcPts val="0"/>
                        </a:spcBef>
                        <a:spcAft>
                          <a:spcPts val="0"/>
                        </a:spcAft>
                        <a:buNone/>
                      </a:pPr>
                      <a:r>
                        <a:rPr lang="en" sz="1200" u="none" strike="noStrike" cap="none"/>
                        <a:t>Time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Year, Month, Date, Time(Morning, Afternoon, Night, Before Morning) </a:t>
                      </a:r>
                      <a:endParaRPr sz="1200" u="none" strike="noStrike" cap="none"/>
                    </a:p>
                  </a:txBody>
                  <a:tcPr marL="91450" marR="91450" marT="45725" marB="45725"/>
                </a:tc>
                <a:extLst>
                  <a:ext uri="{0D108BD9-81ED-4DB2-BD59-A6C34878D82A}">
                    <a16:rowId xmlns:a16="http://schemas.microsoft.com/office/drawing/2014/main" val="10005"/>
                  </a:ext>
                </a:extLst>
              </a:tr>
              <a:tr h="152400">
                <a:tc>
                  <a:txBody>
                    <a:bodyPr/>
                    <a:lstStyle/>
                    <a:p>
                      <a:pPr marL="0" marR="0" lvl="0" indent="0" algn="l" rtl="0">
                        <a:lnSpc>
                          <a:spcPct val="100000"/>
                        </a:lnSpc>
                        <a:spcBef>
                          <a:spcPts val="0"/>
                        </a:spcBef>
                        <a:spcAft>
                          <a:spcPts val="0"/>
                        </a:spcAft>
                        <a:buNone/>
                      </a:pPr>
                      <a:r>
                        <a:rPr lang="en" sz="1200" u="none" strike="noStrike" cap="none"/>
                        <a:t>Lags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12 Activities’ Lags,  Frequency of absence/extra work</a:t>
                      </a:r>
                      <a:endParaRPr sz="1200" u="none" strike="noStrike" cap="none"/>
                    </a:p>
                  </a:txBody>
                  <a:tcPr marL="91450" marR="91450" marT="45725" marB="45725"/>
                </a:tc>
                <a:extLst>
                  <a:ext uri="{0D108BD9-81ED-4DB2-BD59-A6C34878D82A}">
                    <a16:rowId xmlns:a16="http://schemas.microsoft.com/office/drawing/2014/main" val="10006"/>
                  </a:ext>
                </a:extLst>
              </a:tr>
              <a:tr h="152400">
                <a:tc>
                  <a:txBody>
                    <a:bodyPr/>
                    <a:lstStyle/>
                    <a:p>
                      <a:pPr marL="0" marR="0" lvl="0" indent="0" algn="l" rtl="0">
                        <a:lnSpc>
                          <a:spcPct val="100000"/>
                        </a:lnSpc>
                        <a:spcBef>
                          <a:spcPts val="0"/>
                        </a:spcBef>
                        <a:spcAft>
                          <a:spcPts val="0"/>
                        </a:spcAft>
                        <a:buNone/>
                      </a:pPr>
                      <a:r>
                        <a:rPr lang="en" sz="1200" u="none" strike="noStrike" cap="none"/>
                        <a:t>Target</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200" u="none" strike="noStrike" cap="none"/>
                        <a:t>Preventability</a:t>
                      </a:r>
                      <a:endParaRPr sz="12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448" name="Google Shape;448;p24"/>
          <p:cNvSpPr txBox="1"/>
          <p:nvPr/>
        </p:nvSpPr>
        <p:spPr>
          <a:xfrm>
            <a:off x="270943" y="4355779"/>
            <a:ext cx="5852400" cy="315601"/>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None/>
            </a:pPr>
            <a:endParaRPr sz="1400" b="0" i="0" u="none" strike="noStrike" cap="none">
              <a:solidFill>
                <a:srgbClr val="000000"/>
              </a:solidFill>
              <a:latin typeface="Roboto Condensed Light"/>
              <a:ea typeface="Roboto Condensed Light"/>
              <a:cs typeface="Roboto Condensed Light"/>
              <a:sym typeface="Roboto Condensed Light"/>
            </a:endParaRPr>
          </a:p>
        </p:txBody>
      </p:sp>
      <p:sp>
        <p:nvSpPr>
          <p:cNvPr id="449" name="Google Shape;449;p24"/>
          <p:cNvSpPr txBox="1"/>
          <p:nvPr/>
        </p:nvSpPr>
        <p:spPr>
          <a:xfrm>
            <a:off x="403089" y="1886331"/>
            <a:ext cx="5108501" cy="738664"/>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 dirty="0">
                <a:solidFill>
                  <a:srgbClr val="263248"/>
                </a:solidFill>
              </a:rPr>
              <a:t>4</a:t>
            </a:r>
            <a:r>
              <a:rPr lang="en" sz="1400" b="0" i="0" u="none" strike="noStrike" cap="none" dirty="0">
                <a:solidFill>
                  <a:srgbClr val="263248"/>
                </a:solidFill>
                <a:latin typeface="Arial"/>
                <a:ea typeface="Arial"/>
                <a:cs typeface="Arial"/>
                <a:sym typeface="Arial"/>
              </a:rPr>
              <a:t>97 rows and 4</a:t>
            </a:r>
            <a:r>
              <a:rPr lang="en" dirty="0">
                <a:solidFill>
                  <a:srgbClr val="263248"/>
                </a:solidFill>
              </a:rPr>
              <a:t>2</a:t>
            </a:r>
            <a:r>
              <a:rPr lang="en" sz="1400" b="0" i="0" u="none" strike="noStrike" cap="none" dirty="0">
                <a:solidFill>
                  <a:srgbClr val="263248"/>
                </a:solidFill>
                <a:latin typeface="Arial"/>
                <a:ea typeface="Arial"/>
                <a:cs typeface="Arial"/>
                <a:sym typeface="Arial"/>
              </a:rPr>
              <a:t> columns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5"/>
          <p:cNvSpPr txBox="1">
            <a:spLocks noGrp="1"/>
          </p:cNvSpPr>
          <p:nvPr>
            <p:ph type="ctrTitle"/>
          </p:nvPr>
        </p:nvSpPr>
        <p:spPr>
          <a:xfrm>
            <a:off x="463524" y="2871148"/>
            <a:ext cx="4766843"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4000"/>
              <a:t>Predictive Modeling</a:t>
            </a:r>
            <a:endParaRPr sz="4000"/>
          </a:p>
        </p:txBody>
      </p:sp>
      <p:sp>
        <p:nvSpPr>
          <p:cNvPr id="455" name="Google Shape;455;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15</a:t>
            </a:fld>
            <a:endParaRPr/>
          </a:p>
        </p:txBody>
      </p:sp>
      <p:sp>
        <p:nvSpPr>
          <p:cNvPr id="456" name="Google Shape;456;p25"/>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3</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16</a:t>
            </a:fld>
            <a:endParaRPr/>
          </a:p>
        </p:txBody>
      </p:sp>
      <p:grpSp>
        <p:nvGrpSpPr>
          <p:cNvPr id="462" name="Google Shape;462;p26"/>
          <p:cNvGrpSpPr/>
          <p:nvPr/>
        </p:nvGrpSpPr>
        <p:grpSpPr>
          <a:xfrm>
            <a:off x="270943" y="629920"/>
            <a:ext cx="392063" cy="291505"/>
            <a:chOff x="5247525" y="3007275"/>
            <a:chExt cx="517575" cy="384825"/>
          </a:xfrm>
        </p:grpSpPr>
        <p:sp>
          <p:nvSpPr>
            <p:cNvPr id="463" name="Google Shape;463;p2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5" name="Google Shape;465;p26"/>
          <p:cNvSpPr txBox="1"/>
          <p:nvPr/>
        </p:nvSpPr>
        <p:spPr>
          <a:xfrm>
            <a:off x="874843" y="4355779"/>
            <a:ext cx="5852400" cy="315600"/>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None/>
            </a:pPr>
            <a:endParaRPr sz="1400" b="0" i="0" u="none" strike="noStrike" cap="none">
              <a:solidFill>
                <a:srgbClr val="000000"/>
              </a:solidFill>
              <a:latin typeface="Roboto Condensed Light"/>
              <a:ea typeface="Roboto Condensed Light"/>
              <a:cs typeface="Roboto Condensed Light"/>
              <a:sym typeface="Roboto Condensed Light"/>
            </a:endParaRPr>
          </a:p>
        </p:txBody>
      </p:sp>
      <p:sp>
        <p:nvSpPr>
          <p:cNvPr id="466" name="Google Shape;466;p2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1900"/>
              <a:t>Machine Learning Models Development Procedure</a:t>
            </a:r>
            <a:endParaRPr sz="1900"/>
          </a:p>
        </p:txBody>
      </p:sp>
      <p:grpSp>
        <p:nvGrpSpPr>
          <p:cNvPr id="467" name="Google Shape;467;p26"/>
          <p:cNvGrpSpPr/>
          <p:nvPr/>
        </p:nvGrpSpPr>
        <p:grpSpPr>
          <a:xfrm rot="2700000">
            <a:off x="1223210" y="708632"/>
            <a:ext cx="2945498" cy="2602332"/>
            <a:chOff x="5123977" y="1258050"/>
            <a:chExt cx="2945526" cy="2602357"/>
          </a:xfrm>
        </p:grpSpPr>
        <p:sp>
          <p:nvSpPr>
            <p:cNvPr id="468" name="Google Shape;468;p26"/>
            <p:cNvSpPr/>
            <p:nvPr/>
          </p:nvSpPr>
          <p:spPr>
            <a:xfrm rot="2700000">
              <a:off x="6116614" y="1011412"/>
              <a:ext cx="561726" cy="3040276"/>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Roboto"/>
                  <a:ea typeface="Roboto"/>
                  <a:cs typeface="Roboto"/>
                  <a:sym typeface="Roboto"/>
                </a:rPr>
                <a:t>1</a:t>
              </a:r>
              <a:endParaRPr sz="1200" b="1">
                <a:solidFill>
                  <a:schemeClr val="accent1"/>
                </a:solidFill>
                <a:latin typeface="Roboto"/>
                <a:ea typeface="Roboto"/>
                <a:cs typeface="Roboto"/>
                <a:sym typeface="Roboto"/>
              </a:endParaRPr>
            </a:p>
          </p:txBody>
        </p:sp>
        <p:sp>
          <p:nvSpPr>
            <p:cNvPr id="470" name="Google Shape;470;p26"/>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    Further Data Preparation</a:t>
              </a:r>
              <a:endParaRPr sz="800" b="1">
                <a:solidFill>
                  <a:srgbClr val="FFFFFF"/>
                </a:solidFill>
                <a:latin typeface="Roboto"/>
                <a:ea typeface="Roboto"/>
                <a:cs typeface="Roboto"/>
                <a:sym typeface="Roboto"/>
              </a:endParaRPr>
            </a:p>
          </p:txBody>
        </p:sp>
        <p:sp>
          <p:nvSpPr>
            <p:cNvPr id="471" name="Google Shape;471;p26"/>
            <p:cNvSpPr txBox="1"/>
            <p:nvPr/>
          </p:nvSpPr>
          <p:spPr>
            <a:xfrm rot="-2700000">
              <a:off x="5613378" y="2484247"/>
              <a:ext cx="2667348" cy="5074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latin typeface="Roboto"/>
                  <a:ea typeface="Roboto"/>
                  <a:cs typeface="Roboto"/>
                  <a:sym typeface="Roboto"/>
                </a:rPr>
                <a:t>Data preparation ⇄ Modelling</a:t>
              </a:r>
              <a:endParaRPr sz="1000">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Increase cohesion of data types/scales</a:t>
              </a:r>
              <a:endParaRPr sz="1000">
                <a:latin typeface="Roboto"/>
                <a:ea typeface="Roboto"/>
                <a:cs typeface="Roboto"/>
                <a:sym typeface="Roboto"/>
              </a:endParaRPr>
            </a:p>
          </p:txBody>
        </p:sp>
      </p:grpSp>
      <p:grpSp>
        <p:nvGrpSpPr>
          <p:cNvPr id="472" name="Google Shape;472;p26"/>
          <p:cNvGrpSpPr/>
          <p:nvPr/>
        </p:nvGrpSpPr>
        <p:grpSpPr>
          <a:xfrm rot="2700000">
            <a:off x="2099278" y="1743469"/>
            <a:ext cx="3706882" cy="3006271"/>
            <a:chOff x="5123977" y="854115"/>
            <a:chExt cx="3706917" cy="3006300"/>
          </a:xfrm>
        </p:grpSpPr>
        <p:sp>
          <p:nvSpPr>
            <p:cNvPr id="473" name="Google Shape;473;p26"/>
            <p:cNvSpPr/>
            <p:nvPr/>
          </p:nvSpPr>
          <p:spPr>
            <a:xfrm rot="2700000">
              <a:off x="6116614" y="1011412"/>
              <a:ext cx="561726" cy="3040276"/>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Roboto"/>
                  <a:ea typeface="Roboto"/>
                  <a:cs typeface="Roboto"/>
                  <a:sym typeface="Roboto"/>
                </a:rPr>
                <a:t>2</a:t>
              </a:r>
              <a:endParaRPr sz="1200" b="1">
                <a:solidFill>
                  <a:schemeClr val="accent1"/>
                </a:solidFill>
                <a:latin typeface="Roboto"/>
                <a:ea typeface="Roboto"/>
                <a:cs typeface="Roboto"/>
                <a:sym typeface="Roboto"/>
              </a:endParaRPr>
            </a:p>
          </p:txBody>
        </p:sp>
        <p:sp>
          <p:nvSpPr>
            <p:cNvPr id="475" name="Google Shape;475;p26"/>
            <p:cNvSpPr txBox="1"/>
            <p:nvPr/>
          </p:nvSpPr>
          <p:spPr>
            <a:xfrm rot="-2700000">
              <a:off x="5268932" y="2112386"/>
              <a:ext cx="2702138"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Feature Engineering and Model Fitting</a:t>
              </a:r>
              <a:endParaRPr sz="700" b="1">
                <a:solidFill>
                  <a:srgbClr val="FFFFFF"/>
                </a:solidFill>
                <a:latin typeface="Roboto"/>
                <a:ea typeface="Roboto"/>
                <a:cs typeface="Roboto"/>
                <a:sym typeface="Roboto"/>
              </a:endParaRPr>
            </a:p>
          </p:txBody>
        </p:sp>
        <p:sp>
          <p:nvSpPr>
            <p:cNvPr id="476" name="Google Shape;476;p26"/>
            <p:cNvSpPr txBox="1"/>
            <p:nvPr/>
          </p:nvSpPr>
          <p:spPr>
            <a:xfrm rot="-2700000">
              <a:off x="5455679" y="2103555"/>
              <a:ext cx="3744130" cy="5074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latin typeface="Roboto"/>
                  <a:ea typeface="Roboto"/>
                  <a:cs typeface="Roboto"/>
                  <a:sym typeface="Roboto"/>
                </a:rPr>
                <a:t>Deal with Data leakage problem</a:t>
              </a:r>
              <a:endParaRPr sz="1000">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Fit into popular and suitable machine learning models</a:t>
              </a:r>
              <a:endParaRPr sz="1000">
                <a:latin typeface="Roboto"/>
                <a:ea typeface="Roboto"/>
                <a:cs typeface="Roboto"/>
                <a:sym typeface="Roboto"/>
              </a:endParaRPr>
            </a:p>
          </p:txBody>
        </p:sp>
      </p:grpSp>
      <p:grpSp>
        <p:nvGrpSpPr>
          <p:cNvPr id="477" name="Google Shape;477;p26"/>
          <p:cNvGrpSpPr/>
          <p:nvPr/>
        </p:nvGrpSpPr>
        <p:grpSpPr>
          <a:xfrm rot="2700000">
            <a:off x="3132543" y="3065889"/>
            <a:ext cx="3393393" cy="2692774"/>
            <a:chOff x="5123977" y="1167606"/>
            <a:chExt cx="3393426" cy="2692800"/>
          </a:xfrm>
        </p:grpSpPr>
        <p:sp>
          <p:nvSpPr>
            <p:cNvPr id="478" name="Google Shape;478;p26"/>
            <p:cNvSpPr/>
            <p:nvPr/>
          </p:nvSpPr>
          <p:spPr>
            <a:xfrm rot="2700000">
              <a:off x="6116614" y="1011412"/>
              <a:ext cx="561726" cy="30402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Roboto"/>
                  <a:ea typeface="Roboto"/>
                  <a:cs typeface="Roboto"/>
                  <a:sym typeface="Roboto"/>
                </a:rPr>
                <a:t>3</a:t>
              </a:r>
              <a:endParaRPr sz="1200" b="1">
                <a:solidFill>
                  <a:schemeClr val="accent1"/>
                </a:solidFill>
                <a:latin typeface="Roboto"/>
                <a:ea typeface="Roboto"/>
                <a:cs typeface="Roboto"/>
                <a:sym typeface="Roboto"/>
              </a:endParaRPr>
            </a:p>
          </p:txBody>
        </p:sp>
        <p:sp>
          <p:nvSpPr>
            <p:cNvPr id="480" name="Google Shape;480;p26"/>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          Model Evaluation</a:t>
              </a:r>
              <a:endParaRPr sz="800" b="1">
                <a:solidFill>
                  <a:srgbClr val="FFFFFF"/>
                </a:solidFill>
                <a:latin typeface="Roboto"/>
                <a:ea typeface="Roboto"/>
                <a:cs typeface="Roboto"/>
                <a:sym typeface="Roboto"/>
              </a:endParaRPr>
            </a:p>
          </p:txBody>
        </p:sp>
        <p:sp>
          <p:nvSpPr>
            <p:cNvPr id="481" name="Google Shape;481;p26"/>
            <p:cNvSpPr txBox="1"/>
            <p:nvPr/>
          </p:nvSpPr>
          <p:spPr>
            <a:xfrm rot="-2700000">
              <a:off x="5520615" y="2260297"/>
              <a:ext cx="3300774" cy="5074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latin typeface="Roboto"/>
                  <a:ea typeface="Roboto"/>
                  <a:cs typeface="Roboto"/>
                  <a:sym typeface="Roboto"/>
                </a:rPr>
                <a:t>Accuracy, ROC, Cohen's kappa, Time consumption</a:t>
              </a:r>
              <a:endParaRPr sz="1000">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Feature contribution and Decision boundary</a:t>
              </a:r>
              <a:endParaRPr sz="1000">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2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Engineer</a:t>
            </a:r>
            <a:endParaRPr/>
          </a:p>
        </p:txBody>
      </p:sp>
      <p:sp>
        <p:nvSpPr>
          <p:cNvPr id="487" name="Google Shape;487;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smtClean="0"/>
              <a:t>17</a:t>
            </a:fld>
            <a:endParaRPr dirty="0"/>
          </a:p>
        </p:txBody>
      </p:sp>
      <p:pic>
        <p:nvPicPr>
          <p:cNvPr id="488" name="Google Shape;488;p27"/>
          <p:cNvPicPr preferRelativeResize="0"/>
          <p:nvPr/>
        </p:nvPicPr>
        <p:blipFill>
          <a:blip r:embed="rId3">
            <a:alphaModFix/>
          </a:blip>
          <a:stretch>
            <a:fillRect/>
          </a:stretch>
        </p:blipFill>
        <p:spPr>
          <a:xfrm>
            <a:off x="173525" y="1453975"/>
            <a:ext cx="8006300" cy="3498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Engineer</a:t>
            </a:r>
            <a:endParaRPr/>
          </a:p>
        </p:txBody>
      </p:sp>
      <p:sp>
        <p:nvSpPr>
          <p:cNvPr id="494" name="Google Shape;494;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mtClean="0"/>
              <a:t>18</a:t>
            </a:fld>
            <a:endParaRPr dirty="0"/>
          </a:p>
        </p:txBody>
      </p:sp>
      <p:pic>
        <p:nvPicPr>
          <p:cNvPr id="495" name="Google Shape;495;p28"/>
          <p:cNvPicPr preferRelativeResize="0"/>
          <p:nvPr/>
        </p:nvPicPr>
        <p:blipFill>
          <a:blip r:embed="rId3">
            <a:alphaModFix/>
          </a:blip>
          <a:stretch>
            <a:fillRect/>
          </a:stretch>
        </p:blipFill>
        <p:spPr>
          <a:xfrm>
            <a:off x="79600" y="1311175"/>
            <a:ext cx="8746868" cy="3325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Lag Variables Definition</a:t>
            </a:r>
            <a:endParaRPr/>
          </a:p>
        </p:txBody>
      </p:sp>
      <p:sp>
        <p:nvSpPr>
          <p:cNvPr id="501" name="Google Shape;501;p2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mtClean="0"/>
              <a:t>19</a:t>
            </a:fld>
            <a:endParaRPr dirty="0"/>
          </a:p>
        </p:txBody>
      </p:sp>
      <p:pic>
        <p:nvPicPr>
          <p:cNvPr id="502" name="Google Shape;502;p29"/>
          <p:cNvPicPr preferRelativeResize="0"/>
          <p:nvPr/>
        </p:nvPicPr>
        <p:blipFill>
          <a:blip r:embed="rId3">
            <a:alphaModFix/>
          </a:blip>
          <a:stretch>
            <a:fillRect/>
          </a:stretch>
        </p:blipFill>
        <p:spPr>
          <a:xfrm>
            <a:off x="399063" y="1523250"/>
            <a:ext cx="8485123" cy="322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Team Members</a:t>
            </a:r>
            <a:endParaRPr sz="2800"/>
          </a:p>
        </p:txBody>
      </p:sp>
      <p:sp>
        <p:nvSpPr>
          <p:cNvPr id="153" name="Google Shape;153;p10"/>
          <p:cNvSpPr txBox="1">
            <a:spLocks noGrp="1"/>
          </p:cNvSpPr>
          <p:nvPr>
            <p:ph type="body" idx="1"/>
          </p:nvPr>
        </p:nvSpPr>
        <p:spPr>
          <a:xfrm>
            <a:off x="814274" y="1596900"/>
            <a:ext cx="3437685" cy="151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 sz="2000" b="1" dirty="0" err="1"/>
              <a:t>Xiaoran</a:t>
            </a:r>
            <a:r>
              <a:rPr lang="en" sz="2000" b="1" dirty="0"/>
              <a:t> Li</a:t>
            </a:r>
            <a:endParaRPr sz="2000" b="1" dirty="0"/>
          </a:p>
          <a:p>
            <a:pPr marL="0" lvl="0" indent="0" algn="l" rtl="0">
              <a:lnSpc>
                <a:spcPct val="100000"/>
              </a:lnSpc>
              <a:spcBef>
                <a:spcPts val="500"/>
              </a:spcBef>
              <a:spcAft>
                <a:spcPts val="0"/>
              </a:spcAft>
              <a:buSzPts val="1800"/>
              <a:buNone/>
            </a:pPr>
            <a:r>
              <a:rPr lang="en" sz="1600" dirty="0"/>
              <a:t>Project Manager</a:t>
            </a:r>
            <a:endParaRPr dirty="0"/>
          </a:p>
          <a:p>
            <a:pPr marL="0" lvl="0" indent="0" algn="l" rtl="0">
              <a:lnSpc>
                <a:spcPct val="100000"/>
              </a:lnSpc>
              <a:spcBef>
                <a:spcPts val="1500"/>
              </a:spcBef>
              <a:spcAft>
                <a:spcPts val="0"/>
              </a:spcAft>
              <a:buSzPts val="1800"/>
              <a:buNone/>
            </a:pPr>
            <a:endParaRPr sz="1200" dirty="0"/>
          </a:p>
          <a:p>
            <a:pPr marL="0" lvl="0" indent="0" algn="l" rtl="0">
              <a:lnSpc>
                <a:spcPct val="100000"/>
              </a:lnSpc>
              <a:spcBef>
                <a:spcPts val="2000"/>
              </a:spcBef>
              <a:spcAft>
                <a:spcPts val="0"/>
              </a:spcAft>
              <a:buSzPts val="1800"/>
              <a:buNone/>
            </a:pPr>
            <a:endParaRPr sz="1200" dirty="0"/>
          </a:p>
          <a:p>
            <a:pPr marL="0" lvl="0" indent="0" algn="l" rtl="0">
              <a:lnSpc>
                <a:spcPct val="100000"/>
              </a:lnSpc>
              <a:spcBef>
                <a:spcPts val="2000"/>
              </a:spcBef>
              <a:spcAft>
                <a:spcPts val="1000"/>
              </a:spcAft>
              <a:buSzPts val="1800"/>
              <a:buNone/>
            </a:pPr>
            <a:endParaRPr sz="1200" dirty="0"/>
          </a:p>
        </p:txBody>
      </p:sp>
      <p:sp>
        <p:nvSpPr>
          <p:cNvPr id="154" name="Google Shape;154;p10"/>
          <p:cNvSpPr txBox="1">
            <a:spLocks noGrp="1"/>
          </p:cNvSpPr>
          <p:nvPr>
            <p:ph type="body" idx="2"/>
          </p:nvPr>
        </p:nvSpPr>
        <p:spPr>
          <a:xfrm>
            <a:off x="4572000" y="1596900"/>
            <a:ext cx="3611880" cy="151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 sz="2000" b="1" dirty="0" err="1"/>
              <a:t>Weiran</a:t>
            </a:r>
            <a:r>
              <a:rPr lang="en" sz="2000" b="1" dirty="0"/>
              <a:t> Lin</a:t>
            </a:r>
            <a:endParaRPr dirty="0"/>
          </a:p>
          <a:p>
            <a:pPr marL="0" lvl="0" indent="0" algn="l" rtl="0">
              <a:lnSpc>
                <a:spcPct val="100000"/>
              </a:lnSpc>
              <a:spcBef>
                <a:spcPts val="500"/>
              </a:spcBef>
              <a:spcAft>
                <a:spcPts val="0"/>
              </a:spcAft>
              <a:buSzPts val="1800"/>
              <a:buNone/>
            </a:pPr>
            <a:r>
              <a:rPr lang="en" sz="1600" dirty="0"/>
              <a:t>Algorithm Engineer</a:t>
            </a:r>
            <a:endParaRPr dirty="0"/>
          </a:p>
          <a:p>
            <a:pPr marL="0" lvl="0" indent="0" algn="l" rtl="0">
              <a:lnSpc>
                <a:spcPct val="100000"/>
              </a:lnSpc>
              <a:spcBef>
                <a:spcPts val="1500"/>
              </a:spcBef>
              <a:spcAft>
                <a:spcPts val="0"/>
              </a:spcAft>
              <a:buSzPts val="1800"/>
              <a:buNone/>
            </a:pPr>
            <a:endParaRPr sz="1200" dirty="0"/>
          </a:p>
          <a:p>
            <a:pPr marL="0" lvl="0" indent="0" algn="l" rtl="0">
              <a:lnSpc>
                <a:spcPct val="100000"/>
              </a:lnSpc>
              <a:spcBef>
                <a:spcPts val="2000"/>
              </a:spcBef>
              <a:spcAft>
                <a:spcPts val="1000"/>
              </a:spcAft>
              <a:buSzPts val="1800"/>
              <a:buNone/>
            </a:pPr>
            <a:endParaRPr sz="1200" dirty="0"/>
          </a:p>
        </p:txBody>
      </p:sp>
      <p:sp>
        <p:nvSpPr>
          <p:cNvPr id="155" name="Google Shape;155;p1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a:t>
            </a:fld>
            <a:endParaRPr/>
          </a:p>
        </p:txBody>
      </p:sp>
      <p:grpSp>
        <p:nvGrpSpPr>
          <p:cNvPr id="156" name="Google Shape;156;p10"/>
          <p:cNvGrpSpPr/>
          <p:nvPr/>
        </p:nvGrpSpPr>
        <p:grpSpPr>
          <a:xfrm>
            <a:off x="305070" y="605926"/>
            <a:ext cx="323793" cy="339493"/>
            <a:chOff x="5961125" y="1623900"/>
            <a:chExt cx="427450" cy="448175"/>
          </a:xfrm>
        </p:grpSpPr>
        <p:sp>
          <p:nvSpPr>
            <p:cNvPr id="157" name="Google Shape;157;p1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 name="Google Shape;164;p10"/>
          <p:cNvSpPr txBox="1"/>
          <p:nvPr/>
        </p:nvSpPr>
        <p:spPr>
          <a:xfrm>
            <a:off x="814275" y="3037411"/>
            <a:ext cx="3611879" cy="151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4"/>
              </a:buClr>
              <a:buSzPts val="1800"/>
              <a:buFont typeface="Roboto Condensed Light"/>
              <a:buNone/>
            </a:pPr>
            <a:r>
              <a:rPr lang="en" sz="2000" b="1" i="0" u="none" strike="noStrike" cap="none" dirty="0">
                <a:solidFill>
                  <a:schemeClr val="dk1"/>
                </a:solidFill>
                <a:latin typeface="Roboto Condensed Light"/>
                <a:ea typeface="Roboto Condensed Light"/>
                <a:cs typeface="Roboto Condensed Light"/>
                <a:sym typeface="Roboto Condensed Light"/>
              </a:rPr>
              <a:t>Melissa Chen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500"/>
              </a:spcBef>
              <a:spcAft>
                <a:spcPts val="0"/>
              </a:spcAft>
              <a:buClr>
                <a:schemeClr val="accent4"/>
              </a:buClr>
              <a:buSzPts val="1800"/>
              <a:buFont typeface="Roboto Condensed Light"/>
              <a:buNone/>
            </a:pPr>
            <a:r>
              <a:rPr lang="en" sz="1600" b="0" i="0" u="none" strike="noStrike" cap="none" dirty="0">
                <a:solidFill>
                  <a:schemeClr val="dk1"/>
                </a:solidFill>
                <a:latin typeface="Roboto Condensed Light"/>
                <a:ea typeface="Roboto Condensed Light"/>
                <a:cs typeface="Roboto Condensed Light"/>
                <a:sym typeface="Roboto Condensed Light"/>
              </a:rPr>
              <a:t>Algorithm Engineer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500"/>
              </a:spcBef>
              <a:spcAft>
                <a:spcPts val="0"/>
              </a:spcAft>
              <a:buClr>
                <a:schemeClr val="accent4"/>
              </a:buClr>
              <a:buSzPts val="1800"/>
              <a:buFont typeface="Roboto Condensed Light"/>
              <a:buNone/>
            </a:pPr>
            <a:endParaRPr sz="1200" b="0" i="0" u="none" strike="noStrike" cap="none" dirty="0">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2000"/>
              </a:spcBef>
              <a:spcAft>
                <a:spcPts val="1000"/>
              </a:spcAft>
              <a:buClr>
                <a:schemeClr val="accent4"/>
              </a:buClr>
              <a:buSzPts val="1800"/>
              <a:buFont typeface="Roboto Condensed Light"/>
              <a:buNone/>
            </a:pPr>
            <a:endParaRPr sz="1200" b="0" i="0" u="none" strike="noStrike" cap="none" dirty="0">
              <a:solidFill>
                <a:schemeClr val="dk1"/>
              </a:solidFill>
              <a:latin typeface="Roboto Condensed Light"/>
              <a:ea typeface="Roboto Condensed Light"/>
              <a:cs typeface="Roboto Condensed Light"/>
              <a:sym typeface="Roboto Condensed Light"/>
            </a:endParaRPr>
          </a:p>
        </p:txBody>
      </p:sp>
      <p:sp>
        <p:nvSpPr>
          <p:cNvPr id="165" name="Google Shape;165;p10"/>
          <p:cNvSpPr txBox="1"/>
          <p:nvPr/>
        </p:nvSpPr>
        <p:spPr>
          <a:xfrm>
            <a:off x="4571998" y="3037411"/>
            <a:ext cx="3611879" cy="151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4"/>
              </a:buClr>
              <a:buSzPts val="1800"/>
              <a:buFont typeface="Roboto Condensed Light"/>
              <a:buNone/>
            </a:pPr>
            <a:r>
              <a:rPr lang="en" sz="2000" b="1" i="0" u="none" strike="noStrike" cap="none" dirty="0" err="1">
                <a:solidFill>
                  <a:schemeClr val="dk1"/>
                </a:solidFill>
                <a:latin typeface="Roboto Condensed Light"/>
                <a:ea typeface="Roboto Condensed Light"/>
                <a:cs typeface="Roboto Condensed Light"/>
                <a:sym typeface="Roboto Condensed Light"/>
              </a:rPr>
              <a:t>Weinan</a:t>
            </a:r>
            <a:r>
              <a:rPr lang="en" sz="2000" b="1" i="0" u="none" strike="noStrike" cap="none" dirty="0">
                <a:solidFill>
                  <a:schemeClr val="dk1"/>
                </a:solidFill>
                <a:latin typeface="Roboto Condensed Light"/>
                <a:ea typeface="Roboto Condensed Light"/>
                <a:cs typeface="Roboto Condensed Light"/>
                <a:sym typeface="Roboto Condensed Light"/>
              </a:rPr>
              <a:t> Hu</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500"/>
              </a:spcBef>
              <a:spcAft>
                <a:spcPts val="0"/>
              </a:spcAft>
              <a:buClr>
                <a:schemeClr val="accent4"/>
              </a:buClr>
              <a:buSzPts val="1800"/>
              <a:buFont typeface="Roboto Condensed Light"/>
              <a:buNone/>
            </a:pPr>
            <a:r>
              <a:rPr lang="en" sz="1600" b="0" i="0" u="none" strike="noStrike" cap="none">
                <a:solidFill>
                  <a:schemeClr val="dk1"/>
                </a:solidFill>
                <a:latin typeface="Roboto Condensed Light"/>
                <a:ea typeface="Roboto Condensed Light"/>
                <a:cs typeface="Roboto Condensed Light"/>
                <a:sym typeface="Roboto Condensed Light"/>
              </a:rPr>
              <a:t>Algorithm Engineer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500"/>
              </a:spcBef>
              <a:spcAft>
                <a:spcPts val="0"/>
              </a:spcAft>
              <a:buClr>
                <a:schemeClr val="accent4"/>
              </a:buClr>
              <a:buSzPts val="1800"/>
              <a:buFont typeface="Roboto Condensed Light"/>
              <a:buNone/>
            </a:pPr>
            <a:endParaRPr sz="1200" b="0" i="0" u="none" strike="noStrike" cap="none" dirty="0">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2000"/>
              </a:spcBef>
              <a:spcAft>
                <a:spcPts val="1000"/>
              </a:spcAft>
              <a:buClr>
                <a:schemeClr val="accent4"/>
              </a:buClr>
              <a:buSzPts val="1800"/>
              <a:buFont typeface="Roboto Condensed Light"/>
              <a:buNone/>
            </a:pPr>
            <a:endParaRPr sz="1200" b="0" i="0" u="none" strike="noStrike" cap="none" dirty="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0"/>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Selection(0)</a:t>
            </a:r>
            <a:endParaRPr/>
          </a:p>
        </p:txBody>
      </p:sp>
      <p:sp>
        <p:nvSpPr>
          <p:cNvPr id="508" name="Google Shape;508;p3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Weiran Lin         </a:t>
            </a:r>
            <a:fld id="{00000000-1234-1234-1234-123412341234}" type="slidenum">
              <a:rPr lang="en"/>
              <a:t>20</a:t>
            </a:fld>
            <a:endParaRPr/>
          </a:p>
        </p:txBody>
      </p:sp>
      <p:pic>
        <p:nvPicPr>
          <p:cNvPr id="509" name="Google Shape;509;p30"/>
          <p:cNvPicPr preferRelativeResize="0"/>
          <p:nvPr/>
        </p:nvPicPr>
        <p:blipFill>
          <a:blip r:embed="rId3">
            <a:alphaModFix/>
          </a:blip>
          <a:stretch>
            <a:fillRect/>
          </a:stretch>
        </p:blipFill>
        <p:spPr>
          <a:xfrm>
            <a:off x="397950" y="1440425"/>
            <a:ext cx="8415572" cy="3551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1"/>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Selection(1)</a:t>
            </a:r>
            <a:endParaRPr/>
          </a:p>
        </p:txBody>
      </p:sp>
      <p:sp>
        <p:nvSpPr>
          <p:cNvPr id="515" name="Google Shape;515;p3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Weiran Lin          </a:t>
            </a:r>
            <a:fld id="{00000000-1234-1234-1234-123412341234}" type="slidenum">
              <a:rPr lang="en"/>
              <a:t>21</a:t>
            </a:fld>
            <a:endParaRPr/>
          </a:p>
        </p:txBody>
      </p:sp>
      <p:pic>
        <p:nvPicPr>
          <p:cNvPr id="516" name="Google Shape;516;p31"/>
          <p:cNvPicPr preferRelativeResize="0"/>
          <p:nvPr/>
        </p:nvPicPr>
        <p:blipFill>
          <a:blip r:embed="rId3">
            <a:alphaModFix/>
          </a:blip>
          <a:stretch>
            <a:fillRect/>
          </a:stretch>
        </p:blipFill>
        <p:spPr>
          <a:xfrm>
            <a:off x="104075" y="1331275"/>
            <a:ext cx="8935850" cy="3740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Selection(1)</a:t>
            </a:r>
            <a:endParaRPr/>
          </a:p>
        </p:txBody>
      </p:sp>
      <p:sp>
        <p:nvSpPr>
          <p:cNvPr id="522" name="Google Shape;522;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mtClean="0"/>
              <a:t>22</a:t>
            </a:fld>
            <a:endParaRPr dirty="0"/>
          </a:p>
        </p:txBody>
      </p:sp>
      <p:pic>
        <p:nvPicPr>
          <p:cNvPr id="523" name="Google Shape;523;p32"/>
          <p:cNvPicPr preferRelativeResize="0"/>
          <p:nvPr/>
        </p:nvPicPr>
        <p:blipFill>
          <a:blip r:embed="rId3">
            <a:alphaModFix/>
          </a:blip>
          <a:stretch>
            <a:fillRect/>
          </a:stretch>
        </p:blipFill>
        <p:spPr>
          <a:xfrm>
            <a:off x="152400" y="1424438"/>
            <a:ext cx="8839197" cy="2946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Feature Selection(1)</a:t>
            </a:r>
            <a:endParaRPr/>
          </a:p>
        </p:txBody>
      </p:sp>
      <p:sp>
        <p:nvSpPr>
          <p:cNvPr id="529" name="Google Shape;529;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530" name="Google Shape;530;p33"/>
          <p:cNvPicPr preferRelativeResize="0"/>
          <p:nvPr/>
        </p:nvPicPr>
        <p:blipFill>
          <a:blip r:embed="rId3">
            <a:alphaModFix/>
          </a:blip>
          <a:stretch>
            <a:fillRect/>
          </a:stretch>
        </p:blipFill>
        <p:spPr>
          <a:xfrm>
            <a:off x="65950" y="1210650"/>
            <a:ext cx="7103430" cy="37933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4"/>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Feature Engineering</a:t>
            </a:r>
            <a:endParaRPr/>
          </a:p>
        </p:txBody>
      </p:sp>
      <p:sp>
        <p:nvSpPr>
          <p:cNvPr id="536" name="Google Shape;536;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Weiran Lin          </a:t>
            </a:r>
            <a:fld id="{00000000-1234-1234-1234-123412341234}" type="slidenum">
              <a:rPr lang="en"/>
              <a:t>24</a:t>
            </a:fld>
            <a:endParaRPr/>
          </a:p>
        </p:txBody>
      </p:sp>
      <p:pic>
        <p:nvPicPr>
          <p:cNvPr id="537" name="Google Shape;537;p34"/>
          <p:cNvPicPr preferRelativeResize="0"/>
          <p:nvPr/>
        </p:nvPicPr>
        <p:blipFill>
          <a:blip r:embed="rId3">
            <a:alphaModFix/>
          </a:blip>
          <a:stretch>
            <a:fillRect/>
          </a:stretch>
        </p:blipFill>
        <p:spPr>
          <a:xfrm>
            <a:off x="238825" y="1448275"/>
            <a:ext cx="8436324" cy="3503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5"/>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Models Fitting</a:t>
            </a:r>
            <a:endParaRPr/>
          </a:p>
        </p:txBody>
      </p:sp>
      <p:sp>
        <p:nvSpPr>
          <p:cNvPr id="543" name="Google Shape;543;p3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544" name="Google Shape;544;p35"/>
          <p:cNvPicPr preferRelativeResize="0"/>
          <p:nvPr/>
        </p:nvPicPr>
        <p:blipFill>
          <a:blip r:embed="rId3">
            <a:alphaModFix/>
          </a:blip>
          <a:stretch>
            <a:fillRect/>
          </a:stretch>
        </p:blipFill>
        <p:spPr>
          <a:xfrm>
            <a:off x="316650" y="1397625"/>
            <a:ext cx="8267376" cy="3414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&amp; Causal Analysis</a:t>
            </a:r>
            <a:endParaRPr/>
          </a:p>
        </p:txBody>
      </p:sp>
      <p:sp>
        <p:nvSpPr>
          <p:cNvPr id="550" name="Google Shape;550;p3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26</a:t>
            </a:fld>
            <a:endParaRPr/>
          </a:p>
        </p:txBody>
      </p:sp>
      <p:pic>
        <p:nvPicPr>
          <p:cNvPr id="551" name="Google Shape;551;p36"/>
          <p:cNvPicPr preferRelativeResize="0"/>
          <p:nvPr/>
        </p:nvPicPr>
        <p:blipFill>
          <a:blip r:embed="rId3">
            <a:alphaModFix/>
          </a:blip>
          <a:stretch>
            <a:fillRect/>
          </a:stretch>
        </p:blipFill>
        <p:spPr>
          <a:xfrm>
            <a:off x="424213" y="1500125"/>
            <a:ext cx="8174525" cy="3451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&amp; Causal Analysis</a:t>
            </a:r>
            <a:endParaRPr/>
          </a:p>
        </p:txBody>
      </p:sp>
      <p:sp>
        <p:nvSpPr>
          <p:cNvPr id="557" name="Google Shape;557;p3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27</a:t>
            </a:fld>
            <a:endParaRPr/>
          </a:p>
        </p:txBody>
      </p:sp>
      <p:pic>
        <p:nvPicPr>
          <p:cNvPr id="558" name="Google Shape;558;p37"/>
          <p:cNvPicPr preferRelativeResize="0"/>
          <p:nvPr/>
        </p:nvPicPr>
        <p:blipFill rotWithShape="1">
          <a:blip r:embed="rId3">
            <a:alphaModFix/>
          </a:blip>
          <a:srcRect r="832"/>
          <a:stretch/>
        </p:blipFill>
        <p:spPr>
          <a:xfrm>
            <a:off x="363075" y="1449500"/>
            <a:ext cx="8272826" cy="35895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8"/>
          <p:cNvSpPr txBox="1">
            <a:spLocks noGrp="1"/>
          </p:cNvSpPr>
          <p:nvPr>
            <p:ph type="title"/>
          </p:nvPr>
        </p:nvSpPr>
        <p:spPr>
          <a:xfrm>
            <a:off x="814275" y="392575"/>
            <a:ext cx="56943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700"/>
              <a:t>Model Performance</a:t>
            </a:r>
            <a:endParaRPr sz="2700"/>
          </a:p>
        </p:txBody>
      </p:sp>
      <p:sp>
        <p:nvSpPr>
          <p:cNvPr id="564" name="Google Shape;564;p38"/>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sz="1100"/>
              <a:t>28</a:t>
            </a:fld>
            <a:endParaRPr sz="1100"/>
          </a:p>
        </p:txBody>
      </p:sp>
      <p:grpSp>
        <p:nvGrpSpPr>
          <p:cNvPr id="565" name="Google Shape;565;p38"/>
          <p:cNvGrpSpPr/>
          <p:nvPr/>
        </p:nvGrpSpPr>
        <p:grpSpPr>
          <a:xfrm>
            <a:off x="263104" y="580107"/>
            <a:ext cx="407743" cy="391135"/>
            <a:chOff x="5233525" y="4954450"/>
            <a:chExt cx="538275" cy="516350"/>
          </a:xfrm>
        </p:grpSpPr>
        <p:sp>
          <p:nvSpPr>
            <p:cNvPr id="566" name="Google Shape;566;p3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67" name="Google Shape;567;p3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68" name="Google Shape;568;p3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69" name="Google Shape;569;p3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0" name="Google Shape;570;p3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1" name="Google Shape;571;p3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2" name="Google Shape;572;p3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3" name="Google Shape;573;p3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4" name="Google Shape;574;p3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5" name="Google Shape;575;p3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sp>
          <p:nvSpPr>
            <p:cNvPr id="576" name="Google Shape;576;p3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grpSp>
      <p:sp>
        <p:nvSpPr>
          <p:cNvPr id="577" name="Google Shape;577;p38"/>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100" b="1" i="0" u="none" strike="noStrike" cap="none">
                <a:solidFill>
                  <a:schemeClr val="lt1"/>
                </a:solidFill>
                <a:latin typeface="Roboto Condensed"/>
                <a:ea typeface="Roboto Condensed"/>
                <a:cs typeface="Roboto Condensed"/>
                <a:sym typeface="Roboto Condensed"/>
              </a:rPr>
              <a:t>28</a:t>
            </a:fld>
            <a:endParaRPr sz="1100" b="1" i="0" u="none" strike="noStrike" cap="none">
              <a:solidFill>
                <a:schemeClr val="lt1"/>
              </a:solidFill>
              <a:latin typeface="Roboto Condensed"/>
              <a:ea typeface="Roboto Condensed"/>
              <a:cs typeface="Roboto Condensed"/>
              <a:sym typeface="Roboto Condensed"/>
            </a:endParaRPr>
          </a:p>
        </p:txBody>
      </p:sp>
      <p:graphicFrame>
        <p:nvGraphicFramePr>
          <p:cNvPr id="578" name="Google Shape;578;p38"/>
          <p:cNvGraphicFramePr/>
          <p:nvPr/>
        </p:nvGraphicFramePr>
        <p:xfrm>
          <a:off x="761088" y="1902013"/>
          <a:ext cx="6737850" cy="2228850"/>
        </p:xfrm>
        <a:graphic>
          <a:graphicData uri="http://schemas.openxmlformats.org/drawingml/2006/table">
            <a:tbl>
              <a:tblPr>
                <a:noFill/>
                <a:tableStyleId>{0300C715-8972-49AB-8570-B37E069BF369}</a:tableStyleId>
              </a:tblPr>
              <a:tblGrid>
                <a:gridCol w="1722750">
                  <a:extLst>
                    <a:ext uri="{9D8B030D-6E8A-4147-A177-3AD203B41FA5}">
                      <a16:colId xmlns:a16="http://schemas.microsoft.com/office/drawing/2014/main" val="20000"/>
                    </a:ext>
                  </a:extLst>
                </a:gridCol>
                <a:gridCol w="1288025">
                  <a:extLst>
                    <a:ext uri="{9D8B030D-6E8A-4147-A177-3AD203B41FA5}">
                      <a16:colId xmlns:a16="http://schemas.microsoft.com/office/drawing/2014/main" val="20001"/>
                    </a:ext>
                  </a:extLst>
                </a:gridCol>
                <a:gridCol w="1959450">
                  <a:extLst>
                    <a:ext uri="{9D8B030D-6E8A-4147-A177-3AD203B41FA5}">
                      <a16:colId xmlns:a16="http://schemas.microsoft.com/office/drawing/2014/main" val="20002"/>
                    </a:ext>
                  </a:extLst>
                </a:gridCol>
                <a:gridCol w="1767625">
                  <a:extLst>
                    <a:ext uri="{9D8B030D-6E8A-4147-A177-3AD203B41FA5}">
                      <a16:colId xmlns:a16="http://schemas.microsoft.com/office/drawing/2014/main" val="20003"/>
                    </a:ext>
                  </a:extLst>
                </a:gridCol>
              </a:tblGrid>
              <a:tr h="371475">
                <a:tc>
                  <a:txBody>
                    <a:bodyPr/>
                    <a:lstStyle/>
                    <a:p>
                      <a:pPr marL="0" lvl="0" indent="0" algn="l" rtl="0">
                        <a:lnSpc>
                          <a:spcPct val="115000"/>
                        </a:lnSpc>
                        <a:spcBef>
                          <a:spcPts val="0"/>
                        </a:spcBef>
                        <a:spcAft>
                          <a:spcPts val="0"/>
                        </a:spcAft>
                        <a:buNone/>
                      </a:pPr>
                      <a:r>
                        <a:rPr lang="en" sz="1700" b="1">
                          <a:solidFill>
                            <a:srgbClr val="FFFFFF"/>
                          </a:solidFill>
                        </a:rPr>
                        <a:t>Models</a:t>
                      </a:r>
                      <a:endParaRPr sz="1700" b="1">
                        <a:solidFill>
                          <a:srgbClr val="FFFFFF"/>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F3864"/>
                    </a:solidFill>
                  </a:tcPr>
                </a:tc>
                <a:tc>
                  <a:txBody>
                    <a:bodyPr/>
                    <a:lstStyle/>
                    <a:p>
                      <a:pPr marL="0" lvl="0" indent="0" algn="l" rtl="0">
                        <a:lnSpc>
                          <a:spcPct val="115000"/>
                        </a:lnSpc>
                        <a:spcBef>
                          <a:spcPts val="0"/>
                        </a:spcBef>
                        <a:spcAft>
                          <a:spcPts val="0"/>
                        </a:spcAft>
                        <a:buNone/>
                      </a:pPr>
                      <a:r>
                        <a:rPr lang="en" sz="1700" b="1">
                          <a:solidFill>
                            <a:srgbClr val="FFFFFF"/>
                          </a:solidFill>
                        </a:rPr>
                        <a:t>Accuracy</a:t>
                      </a:r>
                      <a:endParaRPr sz="1700" b="1">
                        <a:solidFill>
                          <a:srgbClr val="FFFFFF"/>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F3864"/>
                    </a:solidFill>
                  </a:tcPr>
                </a:tc>
                <a:tc>
                  <a:txBody>
                    <a:bodyPr/>
                    <a:lstStyle/>
                    <a:p>
                      <a:pPr marL="0" lvl="0" indent="0" algn="l" rtl="0">
                        <a:lnSpc>
                          <a:spcPct val="115000"/>
                        </a:lnSpc>
                        <a:spcBef>
                          <a:spcPts val="0"/>
                        </a:spcBef>
                        <a:spcAft>
                          <a:spcPts val="0"/>
                        </a:spcAft>
                        <a:buNone/>
                      </a:pPr>
                      <a:r>
                        <a:rPr lang="en" sz="1700" b="1">
                          <a:solidFill>
                            <a:srgbClr val="FFFFFF"/>
                          </a:solidFill>
                        </a:rPr>
                        <a:t>f1 @0 on Test</a:t>
                      </a:r>
                      <a:endParaRPr sz="1700" b="1">
                        <a:solidFill>
                          <a:srgbClr val="FFFFFF"/>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F3864"/>
                    </a:solidFill>
                  </a:tcPr>
                </a:tc>
                <a:tc>
                  <a:txBody>
                    <a:bodyPr/>
                    <a:lstStyle/>
                    <a:p>
                      <a:pPr marL="0" lvl="0" indent="0" algn="l" rtl="0">
                        <a:lnSpc>
                          <a:spcPct val="115000"/>
                        </a:lnSpc>
                        <a:spcBef>
                          <a:spcPts val="0"/>
                        </a:spcBef>
                        <a:spcAft>
                          <a:spcPts val="0"/>
                        </a:spcAft>
                        <a:buNone/>
                      </a:pPr>
                      <a:r>
                        <a:rPr lang="en" sz="1700" b="1">
                          <a:solidFill>
                            <a:srgbClr val="FFFFFF"/>
                          </a:solidFill>
                        </a:rPr>
                        <a:t>f1@1 on Test</a:t>
                      </a:r>
                      <a:endParaRPr sz="1700" b="1">
                        <a:solidFill>
                          <a:srgbClr val="FFFFFF"/>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F3864"/>
                    </a:solidFill>
                  </a:tcPr>
                </a:tc>
                <a:extLst>
                  <a:ext uri="{0D108BD9-81ED-4DB2-BD59-A6C34878D82A}">
                    <a16:rowId xmlns:a16="http://schemas.microsoft.com/office/drawing/2014/main" val="10000"/>
                  </a:ext>
                </a:extLst>
              </a:tr>
              <a:tr h="371475">
                <a:tc>
                  <a:txBody>
                    <a:bodyPr/>
                    <a:lstStyle/>
                    <a:p>
                      <a:pPr marL="0" lvl="0" indent="0" algn="l" rtl="0">
                        <a:lnSpc>
                          <a:spcPct val="115000"/>
                        </a:lnSpc>
                        <a:spcBef>
                          <a:spcPts val="0"/>
                        </a:spcBef>
                        <a:spcAft>
                          <a:spcPts val="0"/>
                        </a:spcAft>
                        <a:buNone/>
                      </a:pPr>
                      <a:r>
                        <a:rPr lang="en" sz="1700">
                          <a:solidFill>
                            <a:srgbClr val="080808"/>
                          </a:solidFill>
                        </a:rPr>
                        <a:t>M1: LR+l1</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70.27%</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77.55%</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56.00%</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extLst>
                  <a:ext uri="{0D108BD9-81ED-4DB2-BD59-A6C34878D82A}">
                    <a16:rowId xmlns:a16="http://schemas.microsoft.com/office/drawing/2014/main" val="10001"/>
                  </a:ext>
                </a:extLst>
              </a:tr>
              <a:tr h="371475">
                <a:tc>
                  <a:txBody>
                    <a:bodyPr/>
                    <a:lstStyle/>
                    <a:p>
                      <a:pPr marL="0" lvl="0" indent="0" algn="l" rtl="0">
                        <a:lnSpc>
                          <a:spcPct val="115000"/>
                        </a:lnSpc>
                        <a:spcBef>
                          <a:spcPts val="0"/>
                        </a:spcBef>
                        <a:spcAft>
                          <a:spcPts val="0"/>
                        </a:spcAft>
                        <a:buNone/>
                      </a:pPr>
                      <a:r>
                        <a:rPr lang="en" sz="1700">
                          <a:solidFill>
                            <a:srgbClr val="080808"/>
                          </a:solidFill>
                        </a:rPr>
                        <a:t>M2: RF</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68.92%</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75.59%</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tc>
                  <a:txBody>
                    <a:bodyPr/>
                    <a:lstStyle/>
                    <a:p>
                      <a:pPr marL="0" lvl="0" indent="0" algn="l" rtl="0">
                        <a:lnSpc>
                          <a:spcPct val="115000"/>
                        </a:lnSpc>
                        <a:spcBef>
                          <a:spcPts val="0"/>
                        </a:spcBef>
                        <a:spcAft>
                          <a:spcPts val="0"/>
                        </a:spcAft>
                        <a:buNone/>
                      </a:pPr>
                      <a:r>
                        <a:rPr lang="en" sz="1700">
                          <a:solidFill>
                            <a:srgbClr val="080808"/>
                          </a:solidFill>
                        </a:rPr>
                        <a:t>56.60%</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CCED3"/>
                    </a:solidFill>
                  </a:tcPr>
                </a:tc>
                <a:extLst>
                  <a:ext uri="{0D108BD9-81ED-4DB2-BD59-A6C34878D82A}">
                    <a16:rowId xmlns:a16="http://schemas.microsoft.com/office/drawing/2014/main" val="10002"/>
                  </a:ext>
                </a:extLst>
              </a:tr>
              <a:tr h="371475">
                <a:tc>
                  <a:txBody>
                    <a:bodyPr/>
                    <a:lstStyle/>
                    <a:p>
                      <a:pPr marL="0" lvl="0" indent="0" algn="l" rtl="0">
                        <a:lnSpc>
                          <a:spcPct val="115000"/>
                        </a:lnSpc>
                        <a:spcBef>
                          <a:spcPts val="0"/>
                        </a:spcBef>
                        <a:spcAft>
                          <a:spcPts val="0"/>
                        </a:spcAft>
                        <a:buNone/>
                      </a:pPr>
                      <a:r>
                        <a:rPr lang="en" sz="1700">
                          <a:solidFill>
                            <a:srgbClr val="080808"/>
                          </a:solidFill>
                        </a:rPr>
                        <a:t>M3: DT</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59.46%</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66.67%</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48.28%</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extLst>
                  <a:ext uri="{0D108BD9-81ED-4DB2-BD59-A6C34878D82A}">
                    <a16:rowId xmlns:a16="http://schemas.microsoft.com/office/drawing/2014/main" val="10003"/>
                  </a:ext>
                </a:extLst>
              </a:tr>
              <a:tr h="371475">
                <a:tc>
                  <a:txBody>
                    <a:bodyPr/>
                    <a:lstStyle/>
                    <a:p>
                      <a:pPr marL="0" lvl="0" indent="0" algn="l" rtl="0">
                        <a:lnSpc>
                          <a:spcPct val="115000"/>
                        </a:lnSpc>
                        <a:spcBef>
                          <a:spcPts val="0"/>
                        </a:spcBef>
                        <a:spcAft>
                          <a:spcPts val="0"/>
                        </a:spcAft>
                        <a:buNone/>
                      </a:pPr>
                      <a:r>
                        <a:rPr lang="en" sz="1700">
                          <a:solidFill>
                            <a:srgbClr val="080808"/>
                          </a:solidFill>
                        </a:rPr>
                        <a:t>M4: MLP</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59.45%</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67.39%</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46.42%</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extLst>
                  <a:ext uri="{0D108BD9-81ED-4DB2-BD59-A6C34878D82A}">
                    <a16:rowId xmlns:a16="http://schemas.microsoft.com/office/drawing/2014/main" val="10004"/>
                  </a:ext>
                </a:extLst>
              </a:tr>
              <a:tr h="371475">
                <a:tc>
                  <a:txBody>
                    <a:bodyPr/>
                    <a:lstStyle/>
                    <a:p>
                      <a:pPr marL="0" lvl="0" indent="0" algn="l" rtl="0">
                        <a:lnSpc>
                          <a:spcPct val="115000"/>
                        </a:lnSpc>
                        <a:spcBef>
                          <a:spcPts val="0"/>
                        </a:spcBef>
                        <a:spcAft>
                          <a:spcPts val="0"/>
                        </a:spcAft>
                        <a:buNone/>
                      </a:pPr>
                      <a:r>
                        <a:rPr lang="en" sz="1700">
                          <a:solidFill>
                            <a:srgbClr val="080808"/>
                          </a:solidFill>
                        </a:rPr>
                        <a:t>M5:XGB</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58.10%</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65.93%</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tc>
                  <a:txBody>
                    <a:bodyPr/>
                    <a:lstStyle/>
                    <a:p>
                      <a:pPr marL="0" lvl="0" indent="0" algn="l" rtl="0">
                        <a:lnSpc>
                          <a:spcPct val="115000"/>
                        </a:lnSpc>
                        <a:spcBef>
                          <a:spcPts val="0"/>
                        </a:spcBef>
                        <a:spcAft>
                          <a:spcPts val="0"/>
                        </a:spcAft>
                        <a:buNone/>
                      </a:pPr>
                      <a:r>
                        <a:rPr lang="en" sz="1700">
                          <a:solidFill>
                            <a:srgbClr val="080808"/>
                          </a:solidFill>
                        </a:rPr>
                        <a:t>45.61%</a:t>
                      </a:r>
                      <a:endParaRPr sz="1700">
                        <a:solidFill>
                          <a:srgbClr val="080808"/>
                        </a:solidFill>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8EA"/>
                    </a:solidFill>
                  </a:tcPr>
                </a:tc>
                <a:extLst>
                  <a:ext uri="{0D108BD9-81ED-4DB2-BD59-A6C34878D82A}">
                    <a16:rowId xmlns:a16="http://schemas.microsoft.com/office/drawing/2014/main" val="10005"/>
                  </a:ext>
                </a:extLst>
              </a:tr>
            </a:tbl>
          </a:graphicData>
        </a:graphic>
      </p:graphicFrame>
      <p:sp>
        <p:nvSpPr>
          <p:cNvPr id="579" name="Google Shape;579;p38"/>
          <p:cNvSpPr txBox="1"/>
          <p:nvPr/>
        </p:nvSpPr>
        <p:spPr>
          <a:xfrm>
            <a:off x="2278775" y="1405875"/>
            <a:ext cx="3522000" cy="43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080808"/>
                </a:solidFill>
              </a:rPr>
              <a:t>Models with 10-fold cross-validation  results</a:t>
            </a:r>
            <a:endParaRPr sz="1300">
              <a:solidFill>
                <a:srgbClr val="080808"/>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9"/>
          <p:cNvSpPr txBox="1">
            <a:spLocks noGrp="1"/>
          </p:cNvSpPr>
          <p:nvPr>
            <p:ph type="title"/>
          </p:nvPr>
        </p:nvSpPr>
        <p:spPr>
          <a:xfrm>
            <a:off x="814275" y="392575"/>
            <a:ext cx="5694300" cy="7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000"/>
              <a:buNone/>
            </a:pPr>
            <a:r>
              <a:rPr lang="en" sz="2700"/>
              <a:t>Model Comparison</a:t>
            </a:r>
            <a:endParaRPr sz="2700"/>
          </a:p>
        </p:txBody>
      </p:sp>
      <p:sp>
        <p:nvSpPr>
          <p:cNvPr id="585" name="Google Shape;585;p39"/>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29</a:t>
            </a:fld>
            <a:endParaRPr/>
          </a:p>
        </p:txBody>
      </p:sp>
      <p:grpSp>
        <p:nvGrpSpPr>
          <p:cNvPr id="586" name="Google Shape;586;p39"/>
          <p:cNvGrpSpPr/>
          <p:nvPr/>
        </p:nvGrpSpPr>
        <p:grpSpPr>
          <a:xfrm>
            <a:off x="263104" y="580107"/>
            <a:ext cx="407743" cy="391135"/>
            <a:chOff x="5233525" y="4954450"/>
            <a:chExt cx="538275" cy="516350"/>
          </a:xfrm>
        </p:grpSpPr>
        <p:sp>
          <p:nvSpPr>
            <p:cNvPr id="587" name="Google Shape;587;p39"/>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9"/>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9"/>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9"/>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9"/>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8" name="Google Shape;598;p39"/>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1" i="0" u="none" strike="noStrike" cap="none">
                <a:solidFill>
                  <a:schemeClr val="lt1"/>
                </a:solidFill>
                <a:latin typeface="Roboto Condensed"/>
                <a:ea typeface="Roboto Condensed"/>
                <a:cs typeface="Roboto Condensed"/>
                <a:sym typeface="Roboto Condensed"/>
              </a:rPr>
              <a:t>29</a:t>
            </a:fld>
            <a:endParaRPr sz="1200" b="1" i="0" u="none" strike="noStrike" cap="none">
              <a:solidFill>
                <a:schemeClr val="lt1"/>
              </a:solidFill>
              <a:latin typeface="Roboto Condensed"/>
              <a:ea typeface="Roboto Condensed"/>
              <a:cs typeface="Roboto Condensed"/>
              <a:sym typeface="Roboto Condensed"/>
            </a:endParaRPr>
          </a:p>
        </p:txBody>
      </p:sp>
      <p:pic>
        <p:nvPicPr>
          <p:cNvPr id="599" name="Google Shape;599;p39"/>
          <p:cNvPicPr preferRelativeResize="0"/>
          <p:nvPr/>
        </p:nvPicPr>
        <p:blipFill>
          <a:blip r:embed="rId3">
            <a:alphaModFix/>
          </a:blip>
          <a:stretch>
            <a:fillRect/>
          </a:stretch>
        </p:blipFill>
        <p:spPr>
          <a:xfrm>
            <a:off x="4255950" y="1518263"/>
            <a:ext cx="3678850" cy="2904866"/>
          </a:xfrm>
          <a:prstGeom prst="rect">
            <a:avLst/>
          </a:prstGeom>
          <a:noFill/>
          <a:ln>
            <a:noFill/>
          </a:ln>
        </p:spPr>
      </p:pic>
      <p:pic>
        <p:nvPicPr>
          <p:cNvPr id="600" name="Google Shape;600;p39"/>
          <p:cNvPicPr preferRelativeResize="0"/>
          <p:nvPr/>
        </p:nvPicPr>
        <p:blipFill>
          <a:blip r:embed="rId4">
            <a:alphaModFix/>
          </a:blip>
          <a:stretch>
            <a:fillRect/>
          </a:stretch>
        </p:blipFill>
        <p:spPr>
          <a:xfrm>
            <a:off x="445925" y="1518275"/>
            <a:ext cx="3678850" cy="2904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1"/>
          <p:cNvSpPr txBox="1">
            <a:spLocks noGrp="1"/>
          </p:cNvSpPr>
          <p:nvPr>
            <p:ph type="ctrTitle" idx="4294967295"/>
          </p:nvPr>
        </p:nvSpPr>
        <p:spPr>
          <a:xfrm>
            <a:off x="-822250" y="1253379"/>
            <a:ext cx="6593700" cy="618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4000" b="1" i="0" u="none" strike="noStrike" cap="none" dirty="0">
                <a:solidFill>
                  <a:schemeClr val="accent5"/>
                </a:solidFill>
                <a:latin typeface="Roboto Condensed"/>
                <a:ea typeface="Roboto Condensed"/>
                <a:cs typeface="Roboto Condensed"/>
                <a:sym typeface="Roboto Condensed"/>
              </a:rPr>
              <a:t>Agenda</a:t>
            </a:r>
            <a:br>
              <a:rPr lang="en" sz="4000" b="1" i="0" u="none" strike="noStrike" cap="none" dirty="0">
                <a:solidFill>
                  <a:schemeClr val="accent5"/>
                </a:solidFill>
                <a:latin typeface="Roboto Condensed"/>
                <a:ea typeface="Roboto Condensed"/>
                <a:cs typeface="Roboto Condensed"/>
                <a:sym typeface="Roboto Condensed"/>
              </a:rPr>
            </a:br>
            <a:endParaRPr sz="4000" b="1" i="0" u="none" strike="noStrike" cap="none" dirty="0">
              <a:solidFill>
                <a:schemeClr val="accent5"/>
              </a:solidFill>
              <a:latin typeface="Roboto Condensed"/>
              <a:ea typeface="Roboto Condensed"/>
              <a:cs typeface="Roboto Condensed"/>
              <a:sym typeface="Roboto Condensed"/>
            </a:endParaRPr>
          </a:p>
        </p:txBody>
      </p:sp>
      <p:sp>
        <p:nvSpPr>
          <p:cNvPr id="171" name="Google Shape;171;p11"/>
          <p:cNvSpPr txBox="1">
            <a:spLocks noGrp="1"/>
          </p:cNvSpPr>
          <p:nvPr>
            <p:ph type="subTitle" idx="4294967295"/>
          </p:nvPr>
        </p:nvSpPr>
        <p:spPr>
          <a:xfrm>
            <a:off x="1275150" y="1371237"/>
            <a:ext cx="6593700" cy="3490800"/>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dirty="0">
                <a:solidFill>
                  <a:schemeClr val="dk1"/>
                </a:solidFill>
                <a:latin typeface="Roboto Condensed Light"/>
                <a:ea typeface="Roboto Condensed Light"/>
                <a:cs typeface="Roboto Condensed Light"/>
                <a:sym typeface="Roboto Condensed Light"/>
              </a:rPr>
              <a:t> Introduction</a:t>
            </a:r>
            <a:endParaRPr dirty="0"/>
          </a:p>
          <a:p>
            <a:pPr marL="342900" marR="0" lvl="0" indent="-190500" algn="l" rtl="0">
              <a:lnSpc>
                <a:spcPct val="100000"/>
              </a:lnSpc>
              <a:spcBef>
                <a:spcPts val="0"/>
              </a:spcBef>
              <a:spcAft>
                <a:spcPts val="0"/>
              </a:spcAft>
              <a:buClr>
                <a:schemeClr val="accent4"/>
              </a:buClr>
              <a:buSzPts val="2400"/>
              <a:buFont typeface="Roboto Condensed Light"/>
              <a:buNone/>
            </a:pPr>
            <a:endParaRPr sz="2000" b="1" i="0" u="none" strike="noStrike" cap="none" dirty="0">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dirty="0">
                <a:solidFill>
                  <a:schemeClr val="dk1"/>
                </a:solidFill>
                <a:latin typeface="Roboto Condensed Light"/>
                <a:ea typeface="Roboto Condensed Light"/>
                <a:cs typeface="Roboto Condensed Light"/>
                <a:sym typeface="Roboto Condensed Light"/>
              </a:rPr>
              <a:t> Data Overview</a:t>
            </a:r>
            <a:endParaRPr dirty="0"/>
          </a:p>
          <a:p>
            <a:pPr marL="0" marR="0" lvl="0" indent="0" algn="l" rtl="0">
              <a:lnSpc>
                <a:spcPct val="100000"/>
              </a:lnSpc>
              <a:spcBef>
                <a:spcPts val="0"/>
              </a:spcBef>
              <a:spcAft>
                <a:spcPts val="0"/>
              </a:spcAft>
              <a:buClr>
                <a:schemeClr val="accent4"/>
              </a:buClr>
              <a:buSzPts val="2400"/>
              <a:buFont typeface="Roboto Condensed Light"/>
              <a:buNone/>
            </a:pPr>
            <a:endParaRPr sz="2000" b="1" i="0" u="none" strike="noStrike" cap="none" dirty="0">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dirty="0">
                <a:solidFill>
                  <a:schemeClr val="dk1"/>
                </a:solidFill>
                <a:latin typeface="Roboto Condensed Light"/>
                <a:ea typeface="Roboto Condensed Light"/>
                <a:cs typeface="Roboto Condensed Light"/>
                <a:sym typeface="Roboto Condensed Light"/>
              </a:rPr>
              <a:t> </a:t>
            </a:r>
            <a:r>
              <a:rPr lang="en" sz="2000" b="1" dirty="0"/>
              <a:t>Predictive Analysis</a:t>
            </a:r>
          </a:p>
          <a:p>
            <a:pPr marL="342900" marR="0" lvl="0" indent="-342900" algn="l" rtl="0">
              <a:lnSpc>
                <a:spcPct val="100000"/>
              </a:lnSpc>
              <a:spcBef>
                <a:spcPts val="0"/>
              </a:spcBef>
              <a:spcAft>
                <a:spcPts val="0"/>
              </a:spcAft>
              <a:buClr>
                <a:schemeClr val="accent4"/>
              </a:buClr>
              <a:buSzPts val="2400"/>
              <a:buFont typeface="Roboto Condensed Light"/>
              <a:buChar char="▰"/>
            </a:pPr>
            <a:endParaRPr lang="en" sz="2000" b="1" dirty="0"/>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dirty="0"/>
              <a:t> Causal Analysis</a:t>
            </a:r>
            <a:endParaRPr dirty="0"/>
          </a:p>
          <a:p>
            <a:pPr marL="342900" marR="0" lvl="0" indent="-190500" algn="l" rtl="0">
              <a:lnSpc>
                <a:spcPct val="100000"/>
              </a:lnSpc>
              <a:spcBef>
                <a:spcPts val="0"/>
              </a:spcBef>
              <a:spcAft>
                <a:spcPts val="0"/>
              </a:spcAft>
              <a:buClr>
                <a:schemeClr val="accent4"/>
              </a:buClr>
              <a:buSzPts val="2400"/>
              <a:buFont typeface="Roboto Condensed Light"/>
              <a:buNone/>
            </a:pPr>
            <a:endParaRPr sz="2000" b="1" i="0" u="none" strike="noStrike" cap="none" dirty="0">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dirty="0">
                <a:solidFill>
                  <a:schemeClr val="dk1"/>
                </a:solidFill>
                <a:latin typeface="Roboto Condensed Light"/>
                <a:ea typeface="Roboto Condensed Light"/>
                <a:cs typeface="Roboto Condensed Light"/>
                <a:sym typeface="Roboto Condensed Light"/>
              </a:rPr>
              <a:t> Future Work</a:t>
            </a:r>
            <a:endParaRPr sz="2400" b="0" i="0" u="none" strike="noStrike" cap="none" dirty="0">
              <a:solidFill>
                <a:schemeClr val="dk1"/>
              </a:solidFill>
              <a:latin typeface="Roboto Condensed Light"/>
              <a:ea typeface="Roboto Condensed Light"/>
              <a:cs typeface="Roboto Condensed Light"/>
              <a:sym typeface="Roboto Condensed Light"/>
            </a:endParaRPr>
          </a:p>
        </p:txBody>
      </p:sp>
      <p:sp>
        <p:nvSpPr>
          <p:cNvPr id="172" name="Google Shape;172;p1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0"/>
          <p:cNvSpPr txBox="1">
            <a:spLocks noGrp="1"/>
          </p:cNvSpPr>
          <p:nvPr>
            <p:ph type="title"/>
          </p:nvPr>
        </p:nvSpPr>
        <p:spPr>
          <a:xfrm>
            <a:off x="814275" y="392575"/>
            <a:ext cx="5694300" cy="7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000"/>
              <a:buNone/>
            </a:pPr>
            <a:r>
              <a:rPr lang="en" sz="2700"/>
              <a:t>Model Comparison</a:t>
            </a:r>
            <a:endParaRPr sz="2700"/>
          </a:p>
        </p:txBody>
      </p:sp>
      <p:sp>
        <p:nvSpPr>
          <p:cNvPr id="606" name="Google Shape;606;p40"/>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30</a:t>
            </a:fld>
            <a:endParaRPr/>
          </a:p>
        </p:txBody>
      </p:sp>
      <p:grpSp>
        <p:nvGrpSpPr>
          <p:cNvPr id="607" name="Google Shape;607;p40"/>
          <p:cNvGrpSpPr/>
          <p:nvPr/>
        </p:nvGrpSpPr>
        <p:grpSpPr>
          <a:xfrm>
            <a:off x="263104" y="580107"/>
            <a:ext cx="407743" cy="391135"/>
            <a:chOff x="5233525" y="4954450"/>
            <a:chExt cx="538275" cy="516350"/>
          </a:xfrm>
        </p:grpSpPr>
        <p:sp>
          <p:nvSpPr>
            <p:cNvPr id="608" name="Google Shape;608;p4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0"/>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0"/>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40"/>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0"/>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0"/>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9" name="Google Shape;619;p40"/>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1" i="0" u="none" strike="noStrike" cap="none">
                <a:solidFill>
                  <a:schemeClr val="lt1"/>
                </a:solidFill>
                <a:latin typeface="Roboto Condensed"/>
                <a:ea typeface="Roboto Condensed"/>
                <a:cs typeface="Roboto Condensed"/>
                <a:sym typeface="Roboto Condensed"/>
              </a:rPr>
              <a:t>30</a:t>
            </a:fld>
            <a:endParaRPr sz="1200" b="1" i="0" u="none" strike="noStrike" cap="none">
              <a:solidFill>
                <a:schemeClr val="lt1"/>
              </a:solidFill>
              <a:latin typeface="Roboto Condensed"/>
              <a:ea typeface="Roboto Condensed"/>
              <a:cs typeface="Roboto Condensed"/>
              <a:sym typeface="Roboto Condensed"/>
            </a:endParaRPr>
          </a:p>
        </p:txBody>
      </p:sp>
      <p:pic>
        <p:nvPicPr>
          <p:cNvPr id="620" name="Google Shape;620;p40"/>
          <p:cNvPicPr preferRelativeResize="0"/>
          <p:nvPr/>
        </p:nvPicPr>
        <p:blipFill>
          <a:blip r:embed="rId3">
            <a:alphaModFix/>
          </a:blip>
          <a:stretch>
            <a:fillRect/>
          </a:stretch>
        </p:blipFill>
        <p:spPr>
          <a:xfrm>
            <a:off x="814263" y="1784825"/>
            <a:ext cx="5896874" cy="3004174"/>
          </a:xfrm>
          <a:prstGeom prst="rect">
            <a:avLst/>
          </a:prstGeom>
          <a:noFill/>
          <a:ln>
            <a:noFill/>
          </a:ln>
        </p:spPr>
      </p:pic>
      <p:sp>
        <p:nvSpPr>
          <p:cNvPr id="621" name="Google Shape;621;p40"/>
          <p:cNvSpPr txBox="1"/>
          <p:nvPr/>
        </p:nvSpPr>
        <p:spPr>
          <a:xfrm>
            <a:off x="2050125" y="1442825"/>
            <a:ext cx="3222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Decision boundary on three most important features</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1"/>
          <p:cNvSpPr txBox="1">
            <a:spLocks noGrp="1"/>
          </p:cNvSpPr>
          <p:nvPr>
            <p:ph type="title"/>
          </p:nvPr>
        </p:nvSpPr>
        <p:spPr>
          <a:xfrm>
            <a:off x="459225" y="379600"/>
            <a:ext cx="43746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 models：Failed Efforts</a:t>
            </a:r>
            <a:endParaRPr/>
          </a:p>
        </p:txBody>
      </p:sp>
      <p:sp>
        <p:nvSpPr>
          <p:cNvPr id="627" name="Google Shape;627;p4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31</a:t>
            </a:fld>
            <a:endParaRPr/>
          </a:p>
        </p:txBody>
      </p:sp>
      <p:sp>
        <p:nvSpPr>
          <p:cNvPr id="628" name="Google Shape;628;p41"/>
          <p:cNvSpPr/>
          <p:nvPr/>
        </p:nvSpPr>
        <p:spPr>
          <a:xfrm>
            <a:off x="238375" y="1520875"/>
            <a:ext cx="6085200" cy="11058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700" b="1">
                <a:solidFill>
                  <a:schemeClr val="accent5"/>
                </a:solidFill>
                <a:latin typeface="Calibri"/>
                <a:ea typeface="Calibri"/>
                <a:cs typeface="Calibri"/>
                <a:sym typeface="Calibri"/>
              </a:rPr>
              <a:t>Goal: Find Patterns in Operator Data</a:t>
            </a:r>
            <a:endParaRPr sz="1700" b="1">
              <a:solidFill>
                <a:schemeClr val="accent5"/>
              </a:solidFill>
              <a:latin typeface="Calibri"/>
              <a:ea typeface="Calibri"/>
              <a:cs typeface="Calibri"/>
              <a:sym typeface="Calibri"/>
            </a:endParaRPr>
          </a:p>
          <a:p>
            <a:pPr marL="457200" marR="0" lvl="0" indent="-336550" algn="l" rtl="0">
              <a:lnSpc>
                <a:spcPct val="107000"/>
              </a:lnSpc>
              <a:spcBef>
                <a:spcPts val="800"/>
              </a:spcBef>
              <a:spcAft>
                <a:spcPts val="0"/>
              </a:spcAft>
              <a:buClr>
                <a:srgbClr val="2D3B45"/>
              </a:buClr>
              <a:buSzPts val="1700"/>
              <a:buFont typeface="Calibri"/>
              <a:buChar char="●"/>
            </a:pPr>
            <a:r>
              <a:rPr lang="en" sz="1700">
                <a:solidFill>
                  <a:srgbClr val="2D3B45"/>
                </a:solidFill>
                <a:latin typeface="Calibri"/>
                <a:ea typeface="Calibri"/>
                <a:cs typeface="Calibri"/>
                <a:sym typeface="Calibri"/>
              </a:rPr>
              <a:t>Use only operator timeline features to predict accidents</a:t>
            </a:r>
            <a:endParaRPr sz="1700">
              <a:solidFill>
                <a:srgbClr val="2D3B45"/>
              </a:solidFill>
              <a:latin typeface="Calibri"/>
              <a:ea typeface="Calibri"/>
              <a:cs typeface="Calibri"/>
              <a:sym typeface="Calibri"/>
            </a:endParaRPr>
          </a:p>
          <a:p>
            <a:pPr marL="457200" marR="0" lvl="0" indent="-336550" algn="l" rtl="0">
              <a:lnSpc>
                <a:spcPct val="107000"/>
              </a:lnSpc>
              <a:spcBef>
                <a:spcPts val="0"/>
              </a:spcBef>
              <a:spcAft>
                <a:spcPts val="0"/>
              </a:spcAft>
              <a:buClr>
                <a:srgbClr val="2D3B45"/>
              </a:buClr>
              <a:buSzPts val="1700"/>
              <a:buFont typeface="Calibri"/>
              <a:buChar char="●"/>
            </a:pPr>
            <a:r>
              <a:rPr lang="en" sz="1700">
                <a:solidFill>
                  <a:srgbClr val="2D3B45"/>
                </a:solidFill>
                <a:latin typeface="Calibri"/>
                <a:ea typeface="Calibri"/>
                <a:cs typeface="Calibri"/>
                <a:sym typeface="Calibri"/>
              </a:rPr>
              <a:t>Correspond with real-life application</a:t>
            </a:r>
            <a:endParaRPr sz="1700">
              <a:solidFill>
                <a:srgbClr val="2D3B45"/>
              </a:solidFill>
              <a:latin typeface="Calibri"/>
              <a:ea typeface="Calibri"/>
              <a:cs typeface="Calibri"/>
              <a:sym typeface="Calibri"/>
            </a:endParaRPr>
          </a:p>
          <a:p>
            <a:pPr marL="457200" marR="0" lvl="0" indent="-336550" algn="l" rtl="0">
              <a:lnSpc>
                <a:spcPct val="107000"/>
              </a:lnSpc>
              <a:spcBef>
                <a:spcPts val="0"/>
              </a:spcBef>
              <a:spcAft>
                <a:spcPts val="0"/>
              </a:spcAft>
              <a:buClr>
                <a:srgbClr val="2D3B45"/>
              </a:buClr>
              <a:buSzPts val="1700"/>
              <a:buFont typeface="Calibri"/>
              <a:buChar char="●"/>
            </a:pPr>
            <a:r>
              <a:rPr lang="en" sz="1700">
                <a:solidFill>
                  <a:srgbClr val="2D3B45"/>
                </a:solidFill>
                <a:latin typeface="Calibri"/>
                <a:ea typeface="Calibri"/>
                <a:cs typeface="Calibri"/>
                <a:sym typeface="Calibri"/>
              </a:rPr>
              <a:t>Deep Learning models(CNN/RNN), autoregression</a:t>
            </a:r>
            <a:endParaRPr sz="1700">
              <a:solidFill>
                <a:srgbClr val="2D3B45"/>
              </a:solidFill>
              <a:latin typeface="Calibri"/>
              <a:ea typeface="Calibri"/>
              <a:cs typeface="Calibri"/>
              <a:sym typeface="Calibri"/>
            </a:endParaRPr>
          </a:p>
        </p:txBody>
      </p:sp>
      <p:sp>
        <p:nvSpPr>
          <p:cNvPr id="629" name="Google Shape;629;p41"/>
          <p:cNvSpPr txBox="1"/>
          <p:nvPr/>
        </p:nvSpPr>
        <p:spPr>
          <a:xfrm>
            <a:off x="4252525" y="602375"/>
            <a:ext cx="4481100" cy="6753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p:txBody>
      </p:sp>
      <p:sp>
        <p:nvSpPr>
          <p:cNvPr id="630" name="Google Shape;630;p41"/>
          <p:cNvSpPr txBox="1"/>
          <p:nvPr/>
        </p:nvSpPr>
        <p:spPr>
          <a:xfrm>
            <a:off x="6179025" y="2759100"/>
            <a:ext cx="3924000" cy="45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    </a:t>
            </a:r>
            <a:endParaRPr>
              <a:latin typeface="Roboto Condensed Light"/>
              <a:ea typeface="Roboto Condensed Light"/>
              <a:cs typeface="Roboto Condensed Light"/>
              <a:sym typeface="Roboto Condensed Light"/>
            </a:endParaRPr>
          </a:p>
        </p:txBody>
      </p:sp>
      <p:pic>
        <p:nvPicPr>
          <p:cNvPr id="631" name="Google Shape;631;p41"/>
          <p:cNvPicPr preferRelativeResize="0"/>
          <p:nvPr/>
        </p:nvPicPr>
        <p:blipFill>
          <a:blip r:embed="rId3">
            <a:alphaModFix/>
          </a:blip>
          <a:stretch>
            <a:fillRect/>
          </a:stretch>
        </p:blipFill>
        <p:spPr>
          <a:xfrm>
            <a:off x="5817900" y="1974350"/>
            <a:ext cx="2955899" cy="909150"/>
          </a:xfrm>
          <a:prstGeom prst="rect">
            <a:avLst/>
          </a:prstGeom>
          <a:noFill/>
          <a:ln>
            <a:noFill/>
          </a:ln>
        </p:spPr>
      </p:pic>
      <p:sp>
        <p:nvSpPr>
          <p:cNvPr id="632" name="Google Shape;632;p41"/>
          <p:cNvSpPr/>
          <p:nvPr/>
        </p:nvSpPr>
        <p:spPr>
          <a:xfrm>
            <a:off x="238375" y="3168300"/>
            <a:ext cx="6813900" cy="11058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500" b="1">
                <a:solidFill>
                  <a:schemeClr val="accent5"/>
                </a:solidFill>
                <a:latin typeface="Calibri"/>
                <a:ea typeface="Calibri"/>
                <a:cs typeface="Calibri"/>
                <a:sym typeface="Calibri"/>
              </a:rPr>
              <a:t>Result: No Correlation Found </a:t>
            </a:r>
            <a:endParaRPr sz="1500" b="1">
              <a:solidFill>
                <a:schemeClr val="accent5"/>
              </a:solidFill>
              <a:latin typeface="Calibri"/>
              <a:ea typeface="Calibri"/>
              <a:cs typeface="Calibri"/>
              <a:sym typeface="Calibri"/>
            </a:endParaRPr>
          </a:p>
          <a:p>
            <a:pPr marL="457200" marR="0" lvl="0" indent="-323850" algn="l" rtl="0">
              <a:lnSpc>
                <a:spcPct val="107000"/>
              </a:lnSpc>
              <a:spcBef>
                <a:spcPts val="800"/>
              </a:spcBef>
              <a:spcAft>
                <a:spcPts val="0"/>
              </a:spcAft>
              <a:buClr>
                <a:srgbClr val="2D3B45"/>
              </a:buClr>
              <a:buSzPts val="1500"/>
              <a:buFont typeface="Calibri"/>
              <a:buChar char="●"/>
            </a:pPr>
            <a:r>
              <a:rPr lang="en" sz="1500">
                <a:solidFill>
                  <a:srgbClr val="2D3B45"/>
                </a:solidFill>
                <a:latin typeface="Calibri"/>
                <a:ea typeface="Calibri"/>
                <a:cs typeface="Calibri"/>
                <a:sym typeface="Calibri"/>
              </a:rPr>
              <a:t>Low accuracy, slightly better than flip a coin. DL agree with autoregression.</a:t>
            </a:r>
            <a:endParaRPr sz="1500">
              <a:solidFill>
                <a:srgbClr val="2D3B45"/>
              </a:solidFill>
              <a:latin typeface="Calibri"/>
              <a:ea typeface="Calibri"/>
              <a:cs typeface="Calibri"/>
              <a:sym typeface="Calibri"/>
            </a:endParaRPr>
          </a:p>
          <a:p>
            <a:pPr marL="457200" marR="0" lvl="0" indent="-323850" algn="l" rtl="0">
              <a:lnSpc>
                <a:spcPct val="107000"/>
              </a:lnSpc>
              <a:spcBef>
                <a:spcPts val="0"/>
              </a:spcBef>
              <a:spcAft>
                <a:spcPts val="0"/>
              </a:spcAft>
              <a:buClr>
                <a:srgbClr val="2D3B45"/>
              </a:buClr>
              <a:buSzPts val="1500"/>
              <a:buFont typeface="Calibri"/>
              <a:buChar char="●"/>
            </a:pPr>
            <a:r>
              <a:rPr lang="en" sz="1500">
                <a:solidFill>
                  <a:srgbClr val="2D3B45"/>
                </a:solidFill>
                <a:latin typeface="Calibri"/>
                <a:ea typeface="Calibri"/>
                <a:cs typeface="Calibri"/>
                <a:sym typeface="Calibri"/>
              </a:rPr>
              <a:t>Maybe there is </a:t>
            </a:r>
            <a:r>
              <a:rPr lang="en" sz="1500" b="1">
                <a:solidFill>
                  <a:srgbClr val="2D3B45"/>
                </a:solidFill>
                <a:latin typeface="Calibri"/>
                <a:ea typeface="Calibri"/>
                <a:cs typeface="Calibri"/>
                <a:sym typeface="Calibri"/>
              </a:rPr>
              <a:t>no explicit pattern</a:t>
            </a:r>
            <a:r>
              <a:rPr lang="en" sz="1500">
                <a:solidFill>
                  <a:srgbClr val="2D3B45"/>
                </a:solidFill>
                <a:latin typeface="Calibri"/>
                <a:ea typeface="Calibri"/>
                <a:cs typeface="Calibri"/>
                <a:sym typeface="Calibri"/>
              </a:rPr>
              <a:t> in operator timeline data. </a:t>
            </a:r>
            <a:endParaRPr sz="1500">
              <a:solidFill>
                <a:srgbClr val="2D3B45"/>
              </a:solidFill>
              <a:latin typeface="Calibri"/>
              <a:ea typeface="Calibri"/>
              <a:cs typeface="Calibri"/>
              <a:sym typeface="Calibri"/>
            </a:endParaRPr>
          </a:p>
        </p:txBody>
      </p:sp>
      <p:sp>
        <p:nvSpPr>
          <p:cNvPr id="633" name="Google Shape;633;p41"/>
          <p:cNvSpPr/>
          <p:nvPr/>
        </p:nvSpPr>
        <p:spPr>
          <a:xfrm>
            <a:off x="5949800" y="2810100"/>
            <a:ext cx="3924000" cy="4068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900">
                <a:solidFill>
                  <a:schemeClr val="accent2"/>
                </a:solidFill>
                <a:latin typeface="Calibri"/>
                <a:ea typeface="Calibri"/>
                <a:cs typeface="Calibri"/>
                <a:sym typeface="Calibri"/>
              </a:rPr>
              <a:t>Figure：An illustration of deep learning predictive model</a:t>
            </a:r>
            <a:endParaRPr sz="900">
              <a:solidFill>
                <a:schemeClr val="accent2"/>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2"/>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4000"/>
              <a:t>Causal Analysis</a:t>
            </a:r>
            <a:endParaRPr sz="4000"/>
          </a:p>
        </p:txBody>
      </p:sp>
      <p:sp>
        <p:nvSpPr>
          <p:cNvPr id="639" name="Google Shape;639;p4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
        <p:nvSpPr>
          <p:cNvPr id="640" name="Google Shape;640;p42"/>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4</a:t>
            </a:r>
            <a:endParaRPr sz="3000" b="1" i="0" u="none" strike="noStrike" cap="none">
              <a:solidFill>
                <a:srgbClr val="3F5378"/>
              </a:solidFill>
              <a:latin typeface="Roboto Condensed"/>
              <a:ea typeface="Roboto Condensed"/>
              <a:cs typeface="Roboto Condensed"/>
              <a:sym typeface="Roboto Condensed"/>
            </a:endParaRPr>
          </a:p>
        </p:txBody>
      </p:sp>
      <p:sp>
        <p:nvSpPr>
          <p:cNvPr id="641" name="Google Shape;641;p4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1"/>
          <p:cNvSpPr txBox="1">
            <a:spLocks noGrp="1"/>
          </p:cNvSpPr>
          <p:nvPr>
            <p:ph type="ctrTitle"/>
          </p:nvPr>
        </p:nvSpPr>
        <p:spPr>
          <a:xfrm>
            <a:off x="234309" y="3476700"/>
            <a:ext cx="7383691" cy="1159800"/>
          </a:xfrm>
          <a:prstGeom prst="rect">
            <a:avLst/>
          </a:prstGeom>
          <a:noFill/>
          <a:ln>
            <a:noFill/>
          </a:ln>
        </p:spPr>
        <p:txBody>
          <a:bodyPr spcFirstLastPara="1" wrap="square" lIns="91425" tIns="91425" rIns="91425" bIns="91425" anchor="b" anchorCtr="0">
            <a:noAutofit/>
          </a:bodyPr>
          <a:lstStyle/>
          <a:p>
            <a:pPr lvl="0"/>
            <a:r>
              <a:rPr lang="en-US" altLang="zh-CN" sz="4400" dirty="0"/>
              <a:t>Causal Analysis – </a:t>
            </a:r>
            <a:br>
              <a:rPr lang="en-US" altLang="zh-CN" sz="4400" dirty="0"/>
            </a:br>
            <a:r>
              <a:rPr lang="en-US" altLang="zh-CN" sz="4400" dirty="0"/>
              <a:t>Logistic Regression</a:t>
            </a:r>
            <a:endParaRPr sz="4400" dirty="0"/>
          </a:p>
        </p:txBody>
      </p:sp>
      <p:sp>
        <p:nvSpPr>
          <p:cNvPr id="332" name="Google Shape;332;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dirty="0"/>
          </a:p>
        </p:txBody>
      </p:sp>
      <p:sp>
        <p:nvSpPr>
          <p:cNvPr id="333" name="Google Shape;333;p21"/>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dirty="0">
                <a:solidFill>
                  <a:srgbClr val="3F5378"/>
                </a:solidFill>
                <a:latin typeface="Roboto Condensed"/>
                <a:ea typeface="Roboto Condensed"/>
                <a:cs typeface="Roboto Condensed"/>
                <a:sym typeface="Roboto Condensed"/>
              </a:rPr>
              <a:t>4.1</a:t>
            </a:r>
            <a:endParaRPr sz="3000" b="1" i="0" u="none" strike="noStrike" cap="none"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830996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Drop Useless Features</a:t>
            </a:r>
            <a:endParaRPr sz="2800" dirty="0"/>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矩形 1">
            <a:extLst>
              <a:ext uri="{FF2B5EF4-FFF2-40B4-BE49-F238E27FC236}">
                <a16:creationId xmlns:a16="http://schemas.microsoft.com/office/drawing/2014/main" id="{0C206409-5630-D948-AA19-B8C4BF71B839}"/>
              </a:ext>
            </a:extLst>
          </p:cNvPr>
          <p:cNvSpPr/>
          <p:nvPr/>
        </p:nvSpPr>
        <p:spPr>
          <a:xfrm>
            <a:off x="1567474" y="1636982"/>
            <a:ext cx="2172999" cy="2473241"/>
          </a:xfrm>
          <a:prstGeom prst="rect">
            <a:avLst/>
          </a:prstGeom>
        </p:spPr>
        <p:txBody>
          <a:bodyPr wrap="square">
            <a:spAutoFit/>
          </a:bodyPr>
          <a:lstStyle/>
          <a:p>
            <a:pPr>
              <a:lnSpc>
                <a:spcPct val="150000"/>
              </a:lnSpc>
            </a:pPr>
            <a:r>
              <a:rPr lang="en-US" altLang="zh-CN" sz="1500" b="1" kern="1200" dirty="0">
                <a:solidFill>
                  <a:srgbClr val="263248">
                    <a:hueOff val="0"/>
                    <a:satOff val="0"/>
                    <a:lumOff val="0"/>
                    <a:alphaOff val="0"/>
                  </a:srgbClr>
                </a:solidFill>
                <a:ea typeface="宋体" panose="02010600030101010101" pitchFamily="2" charset="-122"/>
                <a:cs typeface="+mn-cs"/>
              </a:rPr>
              <a:t>Drop 6 features: </a:t>
            </a:r>
            <a:r>
              <a:rPr lang="zh-CN" altLang="en-US" sz="1500" kern="1200" dirty="0">
                <a:solidFill>
                  <a:srgbClr val="263248">
                    <a:hueOff val="0"/>
                    <a:satOff val="0"/>
                    <a:lumOff val="0"/>
                    <a:alphaOff val="0"/>
                  </a:srgbClr>
                </a:solidFill>
                <a:ea typeface="宋体" panose="02010600030101010101" pitchFamily="2" charset="-122"/>
                <a:cs typeface="+mn-cs"/>
              </a:rPr>
              <a:t>'AccTypeCodeDescr', 'AccSubTypeCodeDescr', 'acctype', 'BAITFISH Code</a:t>
            </a:r>
            <a:r>
              <a:rPr lang="en-US" altLang="zh-CN" sz="1500" kern="1200" dirty="0">
                <a:solidFill>
                  <a:srgbClr val="263248">
                    <a:hueOff val="0"/>
                    <a:satOff val="0"/>
                    <a:lumOff val="0"/>
                    <a:alphaOff val="0"/>
                  </a:srgbClr>
                </a:solidFill>
                <a:ea typeface="宋体" panose="02010600030101010101" pitchFamily="2" charset="-122"/>
                <a:cs typeface="+mn-cs"/>
              </a:rPr>
              <a:t>’ </a:t>
            </a:r>
            <a:r>
              <a:rPr lang="zh-CN" altLang="en-US" sz="1500" kern="1200" dirty="0">
                <a:solidFill>
                  <a:srgbClr val="263248">
                    <a:hueOff val="0"/>
                    <a:satOff val="0"/>
                    <a:lumOff val="0"/>
                    <a:alphaOff val="0"/>
                  </a:srgbClr>
                </a:solidFill>
                <a:ea typeface="宋体" panose="02010600030101010101" pitchFamily="2" charset="-122"/>
                <a:cs typeface="+mn-cs"/>
              </a:rPr>
              <a:t>,</a:t>
            </a:r>
            <a:endParaRPr lang="en-US" altLang="zh-CN" sz="1500" kern="1200" dirty="0">
              <a:solidFill>
                <a:srgbClr val="263248">
                  <a:hueOff val="0"/>
                  <a:satOff val="0"/>
                  <a:lumOff val="0"/>
                  <a:alphaOff val="0"/>
                </a:srgbClr>
              </a:solidFill>
              <a:ea typeface="宋体" panose="02010600030101010101" pitchFamily="2" charset="-122"/>
              <a:cs typeface="+mn-cs"/>
            </a:endParaRPr>
          </a:p>
          <a:p>
            <a:pPr>
              <a:lnSpc>
                <a:spcPct val="150000"/>
              </a:lnSpc>
            </a:pPr>
            <a:r>
              <a:rPr lang="zh-CN" altLang="en-US" sz="1500" kern="1200" dirty="0">
                <a:solidFill>
                  <a:srgbClr val="263248">
                    <a:hueOff val="0"/>
                    <a:satOff val="0"/>
                    <a:lumOff val="0"/>
                    <a:alphaOff val="0"/>
                  </a:srgbClr>
                </a:solidFill>
                <a:ea typeface="宋体" panose="02010600030101010101" pitchFamily="2" charset="-122"/>
              </a:rPr>
              <a:t>'FileNumber</a:t>
            </a:r>
            <a:r>
              <a:rPr lang="en-US" altLang="zh-CN" sz="1500" kern="1200" dirty="0">
                <a:solidFill>
                  <a:srgbClr val="263248">
                    <a:hueOff val="0"/>
                    <a:satOff val="0"/>
                    <a:lumOff val="0"/>
                    <a:alphaOff val="0"/>
                  </a:srgbClr>
                </a:solidFill>
                <a:ea typeface="宋体" panose="02010600030101010101" pitchFamily="2" charset="-122"/>
              </a:rPr>
              <a:t>’ ,</a:t>
            </a:r>
            <a:r>
              <a:rPr lang="zh-CN" altLang="en-US" sz="1500" kern="1200" dirty="0">
                <a:solidFill>
                  <a:srgbClr val="263248">
                    <a:hueOff val="0"/>
                    <a:satOff val="0"/>
                    <a:lumOff val="0"/>
                    <a:alphaOff val="0"/>
                  </a:srgbClr>
                </a:solidFill>
                <a:ea typeface="宋体" panose="02010600030101010101" pitchFamily="2" charset="-122"/>
                <a:cs typeface="+mn-cs"/>
              </a:rPr>
              <a:t> 'Retraining'</a:t>
            </a:r>
          </a:p>
        </p:txBody>
      </p:sp>
      <p:sp>
        <p:nvSpPr>
          <p:cNvPr id="4" name="文本框 3">
            <a:extLst>
              <a:ext uri="{FF2B5EF4-FFF2-40B4-BE49-F238E27FC236}">
                <a16:creationId xmlns:a16="http://schemas.microsoft.com/office/drawing/2014/main" id="{B1B40125-91E3-744F-8CE9-67D4B1EA2E10}"/>
              </a:ext>
            </a:extLst>
          </p:cNvPr>
          <p:cNvSpPr txBox="1"/>
          <p:nvPr/>
        </p:nvSpPr>
        <p:spPr>
          <a:xfrm>
            <a:off x="4314305" y="2177935"/>
            <a:ext cx="3134191" cy="369332"/>
          </a:xfrm>
          <a:prstGeom prst="rect">
            <a:avLst/>
          </a:prstGeom>
          <a:noFill/>
        </p:spPr>
        <p:txBody>
          <a:bodyPr wrap="none" rtlCol="0">
            <a:spAutoFit/>
          </a:bodyPr>
          <a:lstStyle/>
          <a:p>
            <a:r>
              <a:rPr lang="en-US" altLang="zh-CN" sz="1800" b="1" kern="1200" dirty="0">
                <a:solidFill>
                  <a:srgbClr val="263248">
                    <a:hueOff val="0"/>
                    <a:satOff val="0"/>
                    <a:lumOff val="0"/>
                    <a:alphaOff val="0"/>
                  </a:srgbClr>
                </a:solidFill>
                <a:ea typeface="宋体" panose="02010600030101010101" pitchFamily="2" charset="-122"/>
                <a:cs typeface="+mn-cs"/>
              </a:rPr>
              <a:t>Can’t know before happen </a:t>
            </a:r>
            <a:endParaRPr lang="zh-CN" altLang="en-US" sz="1800" b="1" kern="1200" dirty="0">
              <a:solidFill>
                <a:srgbClr val="263248">
                  <a:hueOff val="0"/>
                  <a:satOff val="0"/>
                  <a:lumOff val="0"/>
                  <a:alphaOff val="0"/>
                </a:srgbClr>
              </a:solidFill>
              <a:ea typeface="宋体" panose="02010600030101010101" pitchFamily="2" charset="-122"/>
              <a:cs typeface="+mn-cs"/>
            </a:endParaRPr>
          </a:p>
        </p:txBody>
      </p:sp>
      <p:sp>
        <p:nvSpPr>
          <p:cNvPr id="16" name="文本框 15">
            <a:extLst>
              <a:ext uri="{FF2B5EF4-FFF2-40B4-BE49-F238E27FC236}">
                <a16:creationId xmlns:a16="http://schemas.microsoft.com/office/drawing/2014/main" id="{CB8C6B1E-CFE8-6C43-9ABB-BB1302FE5932}"/>
              </a:ext>
            </a:extLst>
          </p:cNvPr>
          <p:cNvSpPr txBox="1"/>
          <p:nvPr/>
        </p:nvSpPr>
        <p:spPr>
          <a:xfrm>
            <a:off x="4952300" y="3036916"/>
            <a:ext cx="1595309" cy="369332"/>
          </a:xfrm>
          <a:prstGeom prst="rect">
            <a:avLst/>
          </a:prstGeom>
          <a:noFill/>
        </p:spPr>
        <p:txBody>
          <a:bodyPr wrap="none" rtlCol="0">
            <a:spAutoFit/>
          </a:bodyPr>
          <a:lstStyle/>
          <a:p>
            <a:r>
              <a:rPr lang="en-US" altLang="zh-CN" sz="1800" b="1" kern="1200" dirty="0">
                <a:solidFill>
                  <a:srgbClr val="263248">
                    <a:hueOff val="0"/>
                    <a:satOff val="0"/>
                    <a:lumOff val="0"/>
                    <a:alphaOff val="0"/>
                  </a:srgbClr>
                </a:solidFill>
                <a:ea typeface="宋体" panose="02010600030101010101" pitchFamily="2" charset="-122"/>
                <a:cs typeface="+mn-cs"/>
              </a:rPr>
              <a:t>Data leakage</a:t>
            </a:r>
            <a:endParaRPr lang="zh-CN" altLang="en-US" sz="1800" b="1" kern="1200" dirty="0">
              <a:solidFill>
                <a:srgbClr val="263248">
                  <a:hueOff val="0"/>
                  <a:satOff val="0"/>
                  <a:lumOff val="0"/>
                  <a:alphaOff val="0"/>
                </a:srgbClr>
              </a:solidFill>
              <a:ea typeface="宋体" panose="02010600030101010101" pitchFamily="2" charset="-122"/>
              <a:cs typeface="+mn-cs"/>
            </a:endParaRPr>
          </a:p>
        </p:txBody>
      </p:sp>
      <p:sp>
        <p:nvSpPr>
          <p:cNvPr id="5" name="右箭头 4">
            <a:extLst>
              <a:ext uri="{FF2B5EF4-FFF2-40B4-BE49-F238E27FC236}">
                <a16:creationId xmlns:a16="http://schemas.microsoft.com/office/drawing/2014/main" id="{BEE19D52-D635-A440-83B4-A53ACE58D05F}"/>
              </a:ext>
            </a:extLst>
          </p:cNvPr>
          <p:cNvSpPr/>
          <p:nvPr/>
        </p:nvSpPr>
        <p:spPr>
          <a:xfrm rot="5400000">
            <a:off x="5593238" y="2598301"/>
            <a:ext cx="313430" cy="3875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Google Shape;332;p21">
            <a:extLst>
              <a:ext uri="{FF2B5EF4-FFF2-40B4-BE49-F238E27FC236}">
                <a16:creationId xmlns:a16="http://schemas.microsoft.com/office/drawing/2014/main" id="{CDD41BDB-A3CC-C842-8D05-3A0C32816996}"/>
              </a:ext>
            </a:extLst>
          </p:cNvPr>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34</a:t>
            </a:fld>
            <a:endParaRPr dirty="0"/>
          </a:p>
        </p:txBody>
      </p:sp>
    </p:spTree>
    <p:extLst>
      <p:ext uri="{BB962C8B-B14F-4D97-AF65-F5344CB8AC3E}">
        <p14:creationId xmlns:p14="http://schemas.microsoft.com/office/powerpoint/2010/main" val="3002758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One Hot Encoding</a:t>
            </a:r>
            <a:endParaRPr sz="2800" dirty="0"/>
          </a:p>
        </p:txBody>
      </p:sp>
      <p:sp>
        <p:nvSpPr>
          <p:cNvPr id="319" name="Google Shape;319;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35</a:t>
            </a:fld>
            <a:endParaRPr/>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468;p29">
            <a:extLst>
              <a:ext uri="{FF2B5EF4-FFF2-40B4-BE49-F238E27FC236}">
                <a16:creationId xmlns:a16="http://schemas.microsoft.com/office/drawing/2014/main" id="{AB8ACB62-2664-E04E-A3E5-ADE0870E5FCA}"/>
              </a:ext>
            </a:extLst>
          </p:cNvPr>
          <p:cNvSpPr txBox="1"/>
          <p:nvPr/>
        </p:nvSpPr>
        <p:spPr>
          <a:xfrm>
            <a:off x="6659480" y="2120993"/>
            <a:ext cx="2351589" cy="676956"/>
          </a:xfrm>
          <a:prstGeom prst="rect">
            <a:avLst/>
          </a:prstGeom>
          <a:noFill/>
          <a:ln>
            <a:noFill/>
          </a:ln>
        </p:spPr>
        <p:txBody>
          <a:bodyPr spcFirstLastPara="1" wrap="square" lIns="91425" tIns="91425" rIns="91425" bIns="91425" anchor="t" anchorCtr="0">
            <a:noAutofit/>
          </a:bodyPr>
          <a:lstStyle/>
          <a:p>
            <a:pPr marL="425450" lvl="0" indent="-285750">
              <a:buSzPts val="1400"/>
              <a:buFont typeface="Arial" panose="020B0604020202020204" pitchFamily="34" charset="0"/>
              <a:buChar char="•"/>
            </a:pPr>
            <a:endParaRPr lang="en" altLang="zh-CN" kern="1200" dirty="0">
              <a:solidFill>
                <a:srgbClr val="263248">
                  <a:hueOff val="0"/>
                  <a:satOff val="0"/>
                  <a:lumOff val="0"/>
                  <a:alphaOff val="0"/>
                </a:srgbClr>
              </a:solidFill>
              <a:ea typeface="宋体" panose="02010600030101010101" pitchFamily="2" charset="-122"/>
              <a:cs typeface="+mn-cs"/>
            </a:endParaRPr>
          </a:p>
          <a:p>
            <a:pPr marL="425450" lvl="0" indent="-285750">
              <a:buSzPts val="1400"/>
              <a:buFont typeface="Arial" panose="020B0604020202020204" pitchFamily="34" charset="0"/>
              <a:buChar char="•"/>
            </a:pPr>
            <a:r>
              <a:rPr lang="en" kern="1200" dirty="0">
                <a:solidFill>
                  <a:srgbClr val="263248">
                    <a:hueOff val="0"/>
                    <a:satOff val="0"/>
                    <a:lumOff val="0"/>
                    <a:alphaOff val="0"/>
                  </a:srgbClr>
                </a:solidFill>
                <a:ea typeface="宋体" panose="02010600030101010101" pitchFamily="2" charset="-122"/>
                <a:cs typeface="+mn-cs"/>
                <a:sym typeface="Roboto Condensed Light"/>
              </a:rPr>
              <a:t>Logistic regression won’t treated them as numerical values</a:t>
            </a:r>
          </a:p>
          <a:p>
            <a:pPr marL="425450" lvl="0" indent="-285750">
              <a:buSzPts val="1400"/>
              <a:buFont typeface="Arial" panose="020B0604020202020204" pitchFamily="34" charset="0"/>
              <a:buChar char="•"/>
            </a:pPr>
            <a:endParaRPr lang="en" kern="1200" dirty="0">
              <a:solidFill>
                <a:srgbClr val="263248">
                  <a:hueOff val="0"/>
                  <a:satOff val="0"/>
                  <a:lumOff val="0"/>
                  <a:alphaOff val="0"/>
                </a:srgbClr>
              </a:solidFill>
              <a:ea typeface="宋体" panose="02010600030101010101" pitchFamily="2" charset="-122"/>
              <a:cs typeface="+mn-cs"/>
              <a:sym typeface="Roboto Condensed Light"/>
            </a:endParaRPr>
          </a:p>
          <a:p>
            <a:pPr marL="425450" indent="-285750">
              <a:buSzPts val="1400"/>
              <a:buFont typeface="Arial" panose="020B0604020202020204" pitchFamily="34" charset="0"/>
              <a:buChar char="•"/>
            </a:pPr>
            <a:r>
              <a:rPr lang="en" altLang="zh-CN" kern="1200" dirty="0">
                <a:solidFill>
                  <a:srgbClr val="263248">
                    <a:hueOff val="0"/>
                    <a:satOff val="0"/>
                    <a:lumOff val="0"/>
                    <a:alphaOff val="0"/>
                  </a:srgbClr>
                </a:solidFill>
                <a:ea typeface="宋体" panose="02010600030101010101" pitchFamily="2" charset="-122"/>
              </a:rPr>
              <a:t>The categorical feature is not ordinal (No multicollinearity)</a:t>
            </a:r>
          </a:p>
          <a:p>
            <a:pPr marL="139700" lvl="0">
              <a:buSzPts val="1400"/>
            </a:pPr>
            <a:endParaRPr lang="en" kern="1200" dirty="0">
              <a:solidFill>
                <a:srgbClr val="263248">
                  <a:hueOff val="0"/>
                  <a:satOff val="0"/>
                  <a:lumOff val="0"/>
                  <a:alphaOff val="0"/>
                </a:srgbClr>
              </a:solidFill>
              <a:ea typeface="宋体" panose="02010600030101010101" pitchFamily="2" charset="-122"/>
              <a:cs typeface="+mn-cs"/>
              <a:sym typeface="Roboto Condensed Light"/>
            </a:endParaRPr>
          </a:p>
        </p:txBody>
      </p:sp>
      <p:graphicFrame>
        <p:nvGraphicFramePr>
          <p:cNvPr id="9" name="表格 3">
            <a:extLst>
              <a:ext uri="{FF2B5EF4-FFF2-40B4-BE49-F238E27FC236}">
                <a16:creationId xmlns:a16="http://schemas.microsoft.com/office/drawing/2014/main" id="{2FAA78C4-F9DC-F643-BBD8-579A76F6F0F8}"/>
              </a:ext>
            </a:extLst>
          </p:cNvPr>
          <p:cNvGraphicFramePr>
            <a:graphicFrameLocks noGrp="1"/>
          </p:cNvGraphicFramePr>
          <p:nvPr/>
        </p:nvGraphicFramePr>
        <p:xfrm>
          <a:off x="563366" y="1691278"/>
          <a:ext cx="1054083" cy="2361616"/>
        </p:xfrm>
        <a:graphic>
          <a:graphicData uri="http://schemas.openxmlformats.org/drawingml/2006/table">
            <a:tbl>
              <a:tblPr firstRow="1" bandRow="1">
                <a:tableStyleId>{9DCAF9ED-07DC-4A11-8D7F-57B35C25682E}</a:tableStyleId>
              </a:tblPr>
              <a:tblGrid>
                <a:gridCol w="1054083">
                  <a:extLst>
                    <a:ext uri="{9D8B030D-6E8A-4147-A177-3AD203B41FA5}">
                      <a16:colId xmlns:a16="http://schemas.microsoft.com/office/drawing/2014/main" val="3256498577"/>
                    </a:ext>
                  </a:extLst>
                </a:gridCol>
              </a:tblGrid>
              <a:tr h="296933">
                <a:tc>
                  <a:txBody>
                    <a:bodyPr/>
                    <a:lstStyle/>
                    <a:p>
                      <a:pPr algn="ctr"/>
                      <a:r>
                        <a:rPr lang="en-US" altLang="zh-CN" sz="1400" dirty="0" err="1"/>
                        <a:t>RoadwayWeather</a:t>
                      </a:r>
                      <a:endParaRPr lang="zh-CN" altLang="en-US" sz="1400" dirty="0"/>
                    </a:p>
                  </a:txBody>
                  <a:tcPr/>
                </a:tc>
                <a:extLst>
                  <a:ext uri="{0D108BD9-81ED-4DB2-BD59-A6C34878D82A}">
                    <a16:rowId xmlns:a16="http://schemas.microsoft.com/office/drawing/2014/main" val="4037622594"/>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3028632583"/>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extLst>
                  <a:ext uri="{0D108BD9-81ED-4DB2-BD59-A6C34878D82A}">
                    <a16:rowId xmlns:a16="http://schemas.microsoft.com/office/drawing/2014/main" val="1277948553"/>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1700102784"/>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extLst>
                  <a:ext uri="{0D108BD9-81ED-4DB2-BD59-A6C34878D82A}">
                    <a16:rowId xmlns:a16="http://schemas.microsoft.com/office/drawing/2014/main" val="1861849497"/>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2</a:t>
                      </a:r>
                    </a:p>
                  </a:txBody>
                  <a:tcPr marL="9525" marR="9525" marT="9525" marB="0" anchor="b"/>
                </a:tc>
                <a:extLst>
                  <a:ext uri="{0D108BD9-81ED-4DB2-BD59-A6C34878D82A}">
                    <a16:rowId xmlns:a16="http://schemas.microsoft.com/office/drawing/2014/main" val="3138220087"/>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extLst>
                  <a:ext uri="{0D108BD9-81ED-4DB2-BD59-A6C34878D82A}">
                    <a16:rowId xmlns:a16="http://schemas.microsoft.com/office/drawing/2014/main" val="1276631912"/>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3</a:t>
                      </a:r>
                    </a:p>
                  </a:txBody>
                  <a:tcPr marL="9525" marR="9525" marT="9525" marB="0" anchor="b"/>
                </a:tc>
                <a:extLst>
                  <a:ext uri="{0D108BD9-81ED-4DB2-BD59-A6C34878D82A}">
                    <a16:rowId xmlns:a16="http://schemas.microsoft.com/office/drawing/2014/main" val="1285823515"/>
                  </a:ext>
                </a:extLst>
              </a:tr>
              <a:tr h="230432">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a:t>
                      </a:r>
                    </a:p>
                  </a:txBody>
                  <a:tcPr marL="9525" marR="9525" marT="9525" marB="0" anchor="b"/>
                </a:tc>
                <a:extLst>
                  <a:ext uri="{0D108BD9-81ED-4DB2-BD59-A6C34878D82A}">
                    <a16:rowId xmlns:a16="http://schemas.microsoft.com/office/drawing/2014/main" val="3572602402"/>
                  </a:ext>
                </a:extLst>
              </a:tr>
            </a:tbl>
          </a:graphicData>
        </a:graphic>
      </p:graphicFrame>
      <p:graphicFrame>
        <p:nvGraphicFramePr>
          <p:cNvPr id="10" name="表格 3">
            <a:extLst>
              <a:ext uri="{FF2B5EF4-FFF2-40B4-BE49-F238E27FC236}">
                <a16:creationId xmlns:a16="http://schemas.microsoft.com/office/drawing/2014/main" id="{DED871B1-E5BB-C64C-A7E6-9E052919D206}"/>
              </a:ext>
            </a:extLst>
          </p:cNvPr>
          <p:cNvGraphicFramePr>
            <a:graphicFrameLocks noGrp="1"/>
          </p:cNvGraphicFramePr>
          <p:nvPr/>
        </p:nvGraphicFramePr>
        <p:xfrm>
          <a:off x="2687900" y="1691754"/>
          <a:ext cx="3971580" cy="2374216"/>
        </p:xfrm>
        <a:graphic>
          <a:graphicData uri="http://schemas.openxmlformats.org/drawingml/2006/table">
            <a:tbl>
              <a:tblPr firstRow="1" bandRow="1">
                <a:tableStyleId>{9DCAF9ED-07DC-4A11-8D7F-57B35C25682E}</a:tableStyleId>
              </a:tblPr>
              <a:tblGrid>
                <a:gridCol w="992895">
                  <a:extLst>
                    <a:ext uri="{9D8B030D-6E8A-4147-A177-3AD203B41FA5}">
                      <a16:colId xmlns:a16="http://schemas.microsoft.com/office/drawing/2014/main" val="3256498577"/>
                    </a:ext>
                  </a:extLst>
                </a:gridCol>
                <a:gridCol w="992895">
                  <a:extLst>
                    <a:ext uri="{9D8B030D-6E8A-4147-A177-3AD203B41FA5}">
                      <a16:colId xmlns:a16="http://schemas.microsoft.com/office/drawing/2014/main" val="501622176"/>
                    </a:ext>
                  </a:extLst>
                </a:gridCol>
                <a:gridCol w="992895">
                  <a:extLst>
                    <a:ext uri="{9D8B030D-6E8A-4147-A177-3AD203B41FA5}">
                      <a16:colId xmlns:a16="http://schemas.microsoft.com/office/drawing/2014/main" val="4226269646"/>
                    </a:ext>
                  </a:extLst>
                </a:gridCol>
                <a:gridCol w="992895">
                  <a:extLst>
                    <a:ext uri="{9D8B030D-6E8A-4147-A177-3AD203B41FA5}">
                      <a16:colId xmlns:a16="http://schemas.microsoft.com/office/drawing/2014/main" val="3618993797"/>
                    </a:ext>
                  </a:extLst>
                </a:gridCol>
              </a:tblGrid>
              <a:tr h="0">
                <a:tc>
                  <a:txBody>
                    <a:bodyPr/>
                    <a:lstStyle/>
                    <a:p>
                      <a:pPr algn="ctr"/>
                      <a:r>
                        <a:rPr lang="en-US" altLang="zh-CN" sz="1400" dirty="0"/>
                        <a:t>RoadwayWeather0</a:t>
                      </a:r>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t>RoadwayWeather1</a:t>
                      </a:r>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t>RoadwayWeather2</a:t>
                      </a:r>
                      <a:endParaRPr lang="zh-CN"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t>RoadwayWeather3</a:t>
                      </a:r>
                      <a:endParaRPr lang="zh-CN" altLang="en-US" sz="1400" dirty="0"/>
                    </a:p>
                  </a:txBody>
                  <a:tcPr/>
                </a:tc>
                <a:extLst>
                  <a:ext uri="{0D108BD9-81ED-4DB2-BD59-A6C34878D82A}">
                    <a16:rowId xmlns:a16="http://schemas.microsoft.com/office/drawing/2014/main" val="4037622594"/>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3028632583"/>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1277948553"/>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1700102784"/>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1861849497"/>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3138220087"/>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extLst>
                  <a:ext uri="{0D108BD9-81ED-4DB2-BD59-A6C34878D82A}">
                    <a16:rowId xmlns:a16="http://schemas.microsoft.com/office/drawing/2014/main" val="1276631912"/>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0</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1</a:t>
                      </a:r>
                    </a:p>
                  </a:txBody>
                  <a:tcPr marL="9525" marR="9525" marT="9525" marB="0" anchor="b"/>
                </a:tc>
                <a:extLst>
                  <a:ext uri="{0D108BD9-81ED-4DB2-BD59-A6C34878D82A}">
                    <a16:rowId xmlns:a16="http://schemas.microsoft.com/office/drawing/2014/main" val="1285823515"/>
                  </a:ext>
                </a:extLst>
              </a:tr>
              <a:tr h="232007">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a:t>
                      </a:r>
                    </a:p>
                  </a:txBody>
                  <a:tcPr marL="9525" marR="9525" marT="9525" marB="0" anchor="b"/>
                </a:tc>
                <a:tc>
                  <a:txBody>
                    <a:bodyPr/>
                    <a:lstStyle/>
                    <a:p>
                      <a:pPr marR="0" algn="ctr" rtl="0" fontAlgn="b">
                        <a:lnSpc>
                          <a:spcPct val="100000"/>
                        </a:lnSpc>
                        <a:spcBef>
                          <a:spcPts val="0"/>
                        </a:spcBef>
                        <a:spcAft>
                          <a:spcPts val="0"/>
                        </a:spcAft>
                        <a:buClr>
                          <a:srgbClr val="000000"/>
                        </a:buClr>
                        <a:buFont typeface="Arial"/>
                      </a:pPr>
                      <a:r>
                        <a:rPr lang="en" sz="1400" b="0" i="0" u="none" strike="noStrike" cap="none" dirty="0">
                          <a:solidFill>
                            <a:schemeClr val="dk1"/>
                          </a:solidFill>
                          <a:latin typeface="+mn-lt"/>
                          <a:ea typeface="+mn-ea"/>
                          <a:cs typeface="+mn-cs"/>
                          <a:sym typeface="Arial"/>
                        </a:rPr>
                        <a:t>……</a:t>
                      </a:r>
                    </a:p>
                  </a:txBody>
                  <a:tcPr marL="9525" marR="9525" marT="9525" marB="0" anchor="b"/>
                </a:tc>
                <a:extLst>
                  <a:ext uri="{0D108BD9-81ED-4DB2-BD59-A6C34878D82A}">
                    <a16:rowId xmlns:a16="http://schemas.microsoft.com/office/drawing/2014/main" val="4229024575"/>
                  </a:ext>
                </a:extLst>
              </a:tr>
            </a:tbl>
          </a:graphicData>
        </a:graphic>
      </p:graphicFrame>
      <p:cxnSp>
        <p:nvCxnSpPr>
          <p:cNvPr id="11" name="直线箭头连接符 10">
            <a:extLst>
              <a:ext uri="{FF2B5EF4-FFF2-40B4-BE49-F238E27FC236}">
                <a16:creationId xmlns:a16="http://schemas.microsoft.com/office/drawing/2014/main" id="{59BC80C2-6355-5E46-B7C7-B8C83D1E0618}"/>
              </a:ext>
            </a:extLst>
          </p:cNvPr>
          <p:cNvCxnSpPr>
            <a:cxnSpLocks/>
          </p:cNvCxnSpPr>
          <p:nvPr/>
        </p:nvCxnSpPr>
        <p:spPr>
          <a:xfrm>
            <a:off x="1667020" y="2972743"/>
            <a:ext cx="926549"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2" name="文本框 11">
            <a:extLst>
              <a:ext uri="{FF2B5EF4-FFF2-40B4-BE49-F238E27FC236}">
                <a16:creationId xmlns:a16="http://schemas.microsoft.com/office/drawing/2014/main" id="{AEE36179-8082-5B4C-B9FE-41B533833BD8}"/>
              </a:ext>
            </a:extLst>
          </p:cNvPr>
          <p:cNvSpPr txBox="1"/>
          <p:nvPr/>
        </p:nvSpPr>
        <p:spPr>
          <a:xfrm>
            <a:off x="1661904" y="2459471"/>
            <a:ext cx="931665" cy="523220"/>
          </a:xfrm>
          <a:prstGeom prst="rect">
            <a:avLst/>
          </a:prstGeom>
          <a:noFill/>
        </p:spPr>
        <p:txBody>
          <a:bodyPr wrap="none" rtlCol="0">
            <a:spAutoFit/>
          </a:bodyPr>
          <a:lstStyle/>
          <a:p>
            <a:r>
              <a:rPr lang="en-US" altLang="zh-CN" kern="1200" dirty="0">
                <a:solidFill>
                  <a:srgbClr val="263248">
                    <a:hueOff val="0"/>
                    <a:satOff val="0"/>
                    <a:lumOff val="0"/>
                    <a:alphaOff val="0"/>
                  </a:srgbClr>
                </a:solidFill>
                <a:ea typeface="宋体" panose="02010600030101010101" pitchFamily="2" charset="-122"/>
                <a:cs typeface="+mn-cs"/>
              </a:rPr>
              <a:t>One Hot</a:t>
            </a:r>
          </a:p>
          <a:p>
            <a:r>
              <a:rPr lang="en-US" altLang="zh-CN" kern="1200" dirty="0">
                <a:solidFill>
                  <a:srgbClr val="263248">
                    <a:hueOff val="0"/>
                    <a:satOff val="0"/>
                    <a:lumOff val="0"/>
                    <a:alphaOff val="0"/>
                  </a:srgbClr>
                </a:solidFill>
                <a:ea typeface="宋体" panose="02010600030101010101" pitchFamily="2" charset="-122"/>
                <a:cs typeface="+mn-cs"/>
              </a:rPr>
              <a:t>Encoding</a:t>
            </a:r>
            <a:endParaRPr lang="zh-CN" altLang="en-US" kern="1200" dirty="0">
              <a:solidFill>
                <a:srgbClr val="263248">
                  <a:hueOff val="0"/>
                  <a:satOff val="0"/>
                  <a:lumOff val="0"/>
                  <a:alphaOff val="0"/>
                </a:srgbClr>
              </a:solidFill>
              <a:ea typeface="宋体" panose="02010600030101010101" pitchFamily="2" charset="-122"/>
              <a:cs typeface="+mn-cs"/>
            </a:endParaRPr>
          </a:p>
        </p:txBody>
      </p:sp>
      <p:sp>
        <p:nvSpPr>
          <p:cNvPr id="13" name="文本框 12">
            <a:extLst>
              <a:ext uri="{FF2B5EF4-FFF2-40B4-BE49-F238E27FC236}">
                <a16:creationId xmlns:a16="http://schemas.microsoft.com/office/drawing/2014/main" id="{335651DB-D0A2-A641-B779-74FD3427CA46}"/>
              </a:ext>
            </a:extLst>
          </p:cNvPr>
          <p:cNvSpPr txBox="1"/>
          <p:nvPr/>
        </p:nvSpPr>
        <p:spPr>
          <a:xfrm>
            <a:off x="298979" y="4103817"/>
            <a:ext cx="1556836" cy="307777"/>
          </a:xfrm>
          <a:prstGeom prst="rect">
            <a:avLst/>
          </a:prstGeom>
          <a:noFill/>
        </p:spPr>
        <p:txBody>
          <a:bodyPr wrap="none" rtlCol="0">
            <a:spAutoFit/>
          </a:bodyPr>
          <a:lstStyle/>
          <a:p>
            <a:r>
              <a:rPr lang="en-US" altLang="zh-CN" kern="1200" dirty="0">
                <a:solidFill>
                  <a:srgbClr val="263248">
                    <a:hueOff val="0"/>
                    <a:satOff val="0"/>
                    <a:lumOff val="0"/>
                    <a:alphaOff val="0"/>
                  </a:srgbClr>
                </a:solidFill>
                <a:ea typeface="宋体" panose="02010600030101010101" pitchFamily="2" charset="-122"/>
                <a:cs typeface="+mn-cs"/>
              </a:rPr>
              <a:t>Encoded Feature</a:t>
            </a:r>
            <a:endParaRPr lang="zh-CN" altLang="en-US" kern="1200" dirty="0">
              <a:solidFill>
                <a:srgbClr val="263248">
                  <a:hueOff val="0"/>
                  <a:satOff val="0"/>
                  <a:lumOff val="0"/>
                  <a:alphaOff val="0"/>
                </a:srgbClr>
              </a:solidFill>
              <a:ea typeface="宋体" panose="02010600030101010101" pitchFamily="2" charset="-122"/>
              <a:cs typeface="+mn-cs"/>
            </a:endParaRPr>
          </a:p>
        </p:txBody>
      </p:sp>
      <p:sp>
        <p:nvSpPr>
          <p:cNvPr id="15" name="爆炸形 1 14">
            <a:extLst>
              <a:ext uri="{FF2B5EF4-FFF2-40B4-BE49-F238E27FC236}">
                <a16:creationId xmlns:a16="http://schemas.microsoft.com/office/drawing/2014/main" id="{A4E14749-AC80-3C41-96C4-5653C9084CCE}"/>
              </a:ext>
            </a:extLst>
          </p:cNvPr>
          <p:cNvSpPr/>
          <p:nvPr/>
        </p:nvSpPr>
        <p:spPr>
          <a:xfrm>
            <a:off x="7101852" y="392575"/>
            <a:ext cx="1909217" cy="170089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9A3452DB-123A-C54F-866C-62A43493488D}"/>
              </a:ext>
            </a:extLst>
          </p:cNvPr>
          <p:cNvSpPr txBox="1"/>
          <p:nvPr/>
        </p:nvSpPr>
        <p:spPr>
          <a:xfrm>
            <a:off x="7395959" y="862020"/>
            <a:ext cx="1313180" cy="646331"/>
          </a:xfrm>
          <a:prstGeom prst="rect">
            <a:avLst/>
          </a:prstGeom>
          <a:noFill/>
        </p:spPr>
        <p:txBody>
          <a:bodyPr wrap="none" rtlCol="0">
            <a:spAutoFit/>
          </a:bodyPr>
          <a:lstStyle/>
          <a:p>
            <a:pPr algn="ctr"/>
            <a:r>
              <a:rPr lang="en-US" altLang="zh-CN" sz="1800" b="1" kern="1200" dirty="0">
                <a:solidFill>
                  <a:srgbClr val="FFC000"/>
                </a:solidFill>
                <a:ea typeface="宋体" panose="02010600030101010101" pitchFamily="2" charset="-122"/>
              </a:rPr>
              <a:t>1099 </a:t>
            </a:r>
          </a:p>
          <a:p>
            <a:pPr algn="ctr"/>
            <a:r>
              <a:rPr lang="en-US" altLang="zh-CN" sz="1800" b="1" kern="1200" dirty="0">
                <a:solidFill>
                  <a:srgbClr val="FFC000"/>
                </a:solidFill>
                <a:ea typeface="宋体" panose="02010600030101010101" pitchFamily="2" charset="-122"/>
              </a:rPr>
              <a:t>Columns! </a:t>
            </a:r>
            <a:endParaRPr lang="zh-CN" altLang="en-US" sz="1800" b="1" kern="1200" dirty="0">
              <a:solidFill>
                <a:srgbClr val="FFC000"/>
              </a:solidFill>
              <a:ea typeface="宋体" panose="02010600030101010101" pitchFamily="2" charset="-122"/>
            </a:endParaRPr>
          </a:p>
        </p:txBody>
      </p:sp>
    </p:spTree>
    <p:extLst>
      <p:ext uri="{BB962C8B-B14F-4D97-AF65-F5344CB8AC3E}">
        <p14:creationId xmlns:p14="http://schemas.microsoft.com/office/powerpoint/2010/main" val="9519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Train/Test Split</a:t>
            </a:r>
            <a:endParaRPr sz="2800" dirty="0"/>
          </a:p>
        </p:txBody>
      </p:sp>
      <p:sp>
        <p:nvSpPr>
          <p:cNvPr id="319" name="Google Shape;319;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36</a:t>
            </a:fld>
            <a:endParaRPr/>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矩形 1">
            <a:extLst>
              <a:ext uri="{FF2B5EF4-FFF2-40B4-BE49-F238E27FC236}">
                <a16:creationId xmlns:a16="http://schemas.microsoft.com/office/drawing/2014/main" id="{5BEFE13E-3EA3-264B-91F3-A5A477275CF0}"/>
              </a:ext>
            </a:extLst>
          </p:cNvPr>
          <p:cNvSpPr/>
          <p:nvPr/>
        </p:nvSpPr>
        <p:spPr>
          <a:xfrm>
            <a:off x="1072342" y="1670858"/>
            <a:ext cx="1313410" cy="278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One hot Encoded Data</a:t>
            </a:r>
          </a:p>
          <a:p>
            <a:pPr algn="ctr"/>
            <a:r>
              <a:rPr kumimoji="1" lang="en-US" altLang="zh-CN" dirty="0"/>
              <a:t>(497, 1099)</a:t>
            </a:r>
            <a:endParaRPr kumimoji="1" lang="zh-CN" altLang="en-US" dirty="0"/>
          </a:p>
        </p:txBody>
      </p:sp>
      <p:sp>
        <p:nvSpPr>
          <p:cNvPr id="3" name="右箭头 2">
            <a:extLst>
              <a:ext uri="{FF2B5EF4-FFF2-40B4-BE49-F238E27FC236}">
                <a16:creationId xmlns:a16="http://schemas.microsoft.com/office/drawing/2014/main" id="{79D75E50-3E50-594D-819D-0B1C2BC62E4D}"/>
              </a:ext>
            </a:extLst>
          </p:cNvPr>
          <p:cNvSpPr/>
          <p:nvPr/>
        </p:nvSpPr>
        <p:spPr>
          <a:xfrm>
            <a:off x="2626821" y="2834640"/>
            <a:ext cx="64008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488A870D-3CFF-2145-BB4B-C668B8A30F9D}"/>
              </a:ext>
            </a:extLst>
          </p:cNvPr>
          <p:cNvSpPr/>
          <p:nvPr/>
        </p:nvSpPr>
        <p:spPr>
          <a:xfrm>
            <a:off x="3507971" y="1670858"/>
            <a:ext cx="1313410" cy="2128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Training Set</a:t>
            </a:r>
          </a:p>
          <a:p>
            <a:pPr algn="ctr"/>
            <a:r>
              <a:rPr kumimoji="1" lang="en-US" altLang="zh-CN" dirty="0"/>
              <a:t>(397, 1099)</a:t>
            </a:r>
            <a:endParaRPr kumimoji="1" lang="zh-CN" altLang="en-US" dirty="0"/>
          </a:p>
        </p:txBody>
      </p:sp>
      <p:sp>
        <p:nvSpPr>
          <p:cNvPr id="16" name="矩形 15">
            <a:extLst>
              <a:ext uri="{FF2B5EF4-FFF2-40B4-BE49-F238E27FC236}">
                <a16:creationId xmlns:a16="http://schemas.microsoft.com/office/drawing/2014/main" id="{210D1C24-EF5B-7847-AE4F-65278205ED2A}"/>
              </a:ext>
            </a:extLst>
          </p:cNvPr>
          <p:cNvSpPr/>
          <p:nvPr/>
        </p:nvSpPr>
        <p:spPr>
          <a:xfrm>
            <a:off x="3507971" y="3931920"/>
            <a:ext cx="131341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Test Set</a:t>
            </a:r>
          </a:p>
          <a:p>
            <a:pPr algn="ctr"/>
            <a:r>
              <a:rPr kumimoji="1" lang="en-US" altLang="zh-CN" dirty="0"/>
              <a:t>(100, 1099)</a:t>
            </a:r>
            <a:endParaRPr kumimoji="1" lang="zh-CN" altLang="en-US" dirty="0"/>
          </a:p>
        </p:txBody>
      </p:sp>
      <p:sp>
        <p:nvSpPr>
          <p:cNvPr id="5" name="文本框 4">
            <a:extLst>
              <a:ext uri="{FF2B5EF4-FFF2-40B4-BE49-F238E27FC236}">
                <a16:creationId xmlns:a16="http://schemas.microsoft.com/office/drawing/2014/main" id="{FAEC88A5-154F-0943-A6F1-765749123B77}"/>
              </a:ext>
            </a:extLst>
          </p:cNvPr>
          <p:cNvSpPr txBox="1"/>
          <p:nvPr/>
        </p:nvSpPr>
        <p:spPr>
          <a:xfrm>
            <a:off x="5062450" y="2550221"/>
            <a:ext cx="646331" cy="369332"/>
          </a:xfrm>
          <a:prstGeom prst="rect">
            <a:avLst/>
          </a:prstGeom>
          <a:noFill/>
        </p:spPr>
        <p:txBody>
          <a:bodyPr wrap="none" rtlCol="0">
            <a:spAutoFit/>
          </a:bodyPr>
          <a:lstStyle/>
          <a:p>
            <a:r>
              <a:rPr lang="en-US" altLang="zh-CN" sz="1800" b="1" kern="1200" dirty="0">
                <a:solidFill>
                  <a:srgbClr val="263248">
                    <a:hueOff val="0"/>
                    <a:satOff val="0"/>
                    <a:lumOff val="0"/>
                    <a:alphaOff val="0"/>
                  </a:srgbClr>
                </a:solidFill>
                <a:ea typeface="宋体" panose="02010600030101010101" pitchFamily="2" charset="-122"/>
              </a:rPr>
              <a:t>80%</a:t>
            </a:r>
            <a:endParaRPr lang="zh-CN" altLang="en-US" sz="1800" b="1" kern="1200" dirty="0">
              <a:solidFill>
                <a:srgbClr val="263248">
                  <a:hueOff val="0"/>
                  <a:satOff val="0"/>
                  <a:lumOff val="0"/>
                  <a:alphaOff val="0"/>
                </a:srgbClr>
              </a:solidFill>
              <a:ea typeface="宋体" panose="02010600030101010101" pitchFamily="2" charset="-122"/>
            </a:endParaRPr>
          </a:p>
        </p:txBody>
      </p:sp>
      <p:sp>
        <p:nvSpPr>
          <p:cNvPr id="18" name="文本框 17">
            <a:extLst>
              <a:ext uri="{FF2B5EF4-FFF2-40B4-BE49-F238E27FC236}">
                <a16:creationId xmlns:a16="http://schemas.microsoft.com/office/drawing/2014/main" id="{0E186931-D971-0D42-BE54-E0E937917DD3}"/>
              </a:ext>
            </a:extLst>
          </p:cNvPr>
          <p:cNvSpPr txBox="1"/>
          <p:nvPr/>
        </p:nvSpPr>
        <p:spPr>
          <a:xfrm>
            <a:off x="5062451" y="4021574"/>
            <a:ext cx="646331" cy="369332"/>
          </a:xfrm>
          <a:prstGeom prst="rect">
            <a:avLst/>
          </a:prstGeom>
          <a:noFill/>
        </p:spPr>
        <p:txBody>
          <a:bodyPr wrap="none" rtlCol="0">
            <a:spAutoFit/>
          </a:bodyPr>
          <a:lstStyle/>
          <a:p>
            <a:r>
              <a:rPr lang="en-US" altLang="zh-CN" sz="1800" b="1" kern="1200" dirty="0">
                <a:solidFill>
                  <a:srgbClr val="263248">
                    <a:hueOff val="0"/>
                    <a:satOff val="0"/>
                    <a:lumOff val="0"/>
                    <a:alphaOff val="0"/>
                  </a:srgbClr>
                </a:solidFill>
                <a:ea typeface="宋体" panose="02010600030101010101" pitchFamily="2" charset="-122"/>
              </a:rPr>
              <a:t>20%</a:t>
            </a:r>
            <a:endParaRPr lang="zh-CN" altLang="en-US" sz="1800" b="1" kern="1200" dirty="0">
              <a:solidFill>
                <a:srgbClr val="263248">
                  <a:hueOff val="0"/>
                  <a:satOff val="0"/>
                  <a:lumOff val="0"/>
                  <a:alphaOff val="0"/>
                </a:srgbClr>
              </a:solidFill>
              <a:ea typeface="宋体" panose="02010600030101010101" pitchFamily="2" charset="-122"/>
            </a:endParaRPr>
          </a:p>
        </p:txBody>
      </p:sp>
    </p:spTree>
    <p:extLst>
      <p:ext uri="{BB962C8B-B14F-4D97-AF65-F5344CB8AC3E}">
        <p14:creationId xmlns:p14="http://schemas.microsoft.com/office/powerpoint/2010/main" val="1296228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Introduction to Logistic Regression</a:t>
            </a:r>
            <a:endParaRPr sz="2800" dirty="0"/>
          </a:p>
        </p:txBody>
      </p:sp>
      <p:sp>
        <p:nvSpPr>
          <p:cNvPr id="319" name="Google Shape;319;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37</a:t>
            </a:fld>
            <a:endParaRPr/>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 name="图片 12" descr="图表, 图示&#10;&#10;描述已自动生成">
            <a:extLst>
              <a:ext uri="{FF2B5EF4-FFF2-40B4-BE49-F238E27FC236}">
                <a16:creationId xmlns:a16="http://schemas.microsoft.com/office/drawing/2014/main" id="{2041F008-4789-5A44-83C6-5F7D2DF4DBA2}"/>
              </a:ext>
            </a:extLst>
          </p:cNvPr>
          <p:cNvPicPr>
            <a:picLocks noChangeAspect="1"/>
          </p:cNvPicPr>
          <p:nvPr/>
        </p:nvPicPr>
        <p:blipFill>
          <a:blip r:embed="rId3"/>
          <a:stretch>
            <a:fillRect/>
          </a:stretch>
        </p:blipFill>
        <p:spPr>
          <a:xfrm>
            <a:off x="512623" y="1822411"/>
            <a:ext cx="5213927" cy="2190792"/>
          </a:xfrm>
          <a:prstGeom prst="rect">
            <a:avLst/>
          </a:prstGeom>
        </p:spPr>
      </p:pic>
      <p:sp>
        <p:nvSpPr>
          <p:cNvPr id="6" name="矩形 5">
            <a:extLst>
              <a:ext uri="{FF2B5EF4-FFF2-40B4-BE49-F238E27FC236}">
                <a16:creationId xmlns:a16="http://schemas.microsoft.com/office/drawing/2014/main" id="{CDF9E2A5-B285-7B46-9521-470CBFA14ACF}"/>
              </a:ext>
            </a:extLst>
          </p:cNvPr>
          <p:cNvSpPr/>
          <p:nvPr/>
        </p:nvSpPr>
        <p:spPr>
          <a:xfrm>
            <a:off x="5802148" y="1742928"/>
            <a:ext cx="2829229" cy="2680990"/>
          </a:xfrm>
          <a:prstGeom prst="rect">
            <a:avLst/>
          </a:prstGeom>
        </p:spPr>
        <p:txBody>
          <a:bodyPr wrap="square">
            <a:spAutoFit/>
          </a:bodyPr>
          <a:lstStyle/>
          <a:p>
            <a:pPr marL="285750" indent="-285750">
              <a:lnSpc>
                <a:spcPct val="150000"/>
              </a:lnSpc>
              <a:buFont typeface="Arial" panose="020B0604020202020204" pitchFamily="34" charset="0"/>
              <a:buChar char="•"/>
            </a:pPr>
            <a:r>
              <a:rPr lang="en" altLang="zh-CN" dirty="0"/>
              <a:t>use when the dependent variable(target) is categorical.</a:t>
            </a:r>
            <a:endParaRPr lang="en" altLang="zh-CN" kern="1200" dirty="0">
              <a:solidFill>
                <a:srgbClr val="263248">
                  <a:hueOff val="0"/>
                  <a:satOff val="0"/>
                  <a:lumOff val="0"/>
                  <a:alphaOff val="0"/>
                </a:srgbClr>
              </a:solidFill>
              <a:ea typeface="宋体" panose="02010600030101010101" pitchFamily="2" charset="-122"/>
              <a:cs typeface="+mn-cs"/>
            </a:endParaRPr>
          </a:p>
          <a:p>
            <a:pPr marL="285750" indent="-285750">
              <a:lnSpc>
                <a:spcPct val="150000"/>
              </a:lnSpc>
              <a:buFont typeface="Arial" panose="020B0604020202020204" pitchFamily="34" charset="0"/>
              <a:buChar char="•"/>
            </a:pPr>
            <a:endParaRPr lang="en" altLang="zh-CN" kern="1200" dirty="0">
              <a:solidFill>
                <a:srgbClr val="263248">
                  <a:hueOff val="0"/>
                  <a:satOff val="0"/>
                  <a:lumOff val="0"/>
                  <a:alphaOff val="0"/>
                </a:srgbClr>
              </a:solidFill>
              <a:ea typeface="宋体" panose="02010600030101010101" pitchFamily="2" charset="-122"/>
              <a:cs typeface="+mn-cs"/>
            </a:endParaRPr>
          </a:p>
          <a:p>
            <a:pPr marL="285750" indent="-285750">
              <a:lnSpc>
                <a:spcPct val="150000"/>
              </a:lnSpc>
              <a:buFont typeface="Arial" panose="020B0604020202020204" pitchFamily="34" charset="0"/>
              <a:buChar char="•"/>
            </a:pPr>
            <a:r>
              <a:rPr lang="en" altLang="zh-CN" kern="1200" dirty="0">
                <a:solidFill>
                  <a:srgbClr val="263248">
                    <a:hueOff val="0"/>
                    <a:satOff val="0"/>
                    <a:lumOff val="0"/>
                    <a:alphaOff val="0"/>
                  </a:srgbClr>
                </a:solidFill>
                <a:ea typeface="宋体" panose="02010600030101010101" pitchFamily="2" charset="-122"/>
                <a:cs typeface="+mn-cs"/>
              </a:rPr>
              <a:t>maximize the likelihood of the hypothesis that the data are split by sigmoid</a:t>
            </a:r>
          </a:p>
          <a:p>
            <a:pPr>
              <a:lnSpc>
                <a:spcPct val="150000"/>
              </a:lnSpc>
            </a:pPr>
            <a:endParaRPr lang="en" altLang="zh-CN" sz="1500" kern="1200" dirty="0">
              <a:solidFill>
                <a:srgbClr val="263248">
                  <a:hueOff val="0"/>
                  <a:satOff val="0"/>
                  <a:lumOff val="0"/>
                  <a:alphaOff val="0"/>
                </a:srgbClr>
              </a:solidFill>
              <a:ea typeface="宋体" panose="02010600030101010101" pitchFamily="2" charset="-122"/>
              <a:cs typeface="+mn-cs"/>
            </a:endParaRPr>
          </a:p>
          <a:p>
            <a:pPr>
              <a:lnSpc>
                <a:spcPct val="150000"/>
              </a:lnSpc>
            </a:pPr>
            <a:endParaRPr lang="zh-CN" altLang="en-US" sz="1500" kern="1200" dirty="0">
              <a:solidFill>
                <a:srgbClr val="263248">
                  <a:hueOff val="0"/>
                  <a:satOff val="0"/>
                  <a:lumOff val="0"/>
                  <a:alphaOff val="0"/>
                </a:srgbClr>
              </a:solidFill>
              <a:ea typeface="宋体" panose="02010600030101010101" pitchFamily="2" charset="-122"/>
              <a:cs typeface="+mn-cs"/>
            </a:endParaRPr>
          </a:p>
        </p:txBody>
      </p:sp>
    </p:spTree>
    <p:extLst>
      <p:ext uri="{BB962C8B-B14F-4D97-AF65-F5344CB8AC3E}">
        <p14:creationId xmlns:p14="http://schemas.microsoft.com/office/powerpoint/2010/main" val="2121312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Recursive Feature Elimination</a:t>
            </a:r>
            <a:endParaRPr sz="2800" dirty="0"/>
          </a:p>
        </p:txBody>
      </p:sp>
      <p:sp>
        <p:nvSpPr>
          <p:cNvPr id="319" name="Google Shape;319;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38</a:t>
            </a:fld>
            <a:endParaRPr dirty="0"/>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图片 2" descr="图表&#10;&#10;描述已自动生成">
            <a:extLst>
              <a:ext uri="{FF2B5EF4-FFF2-40B4-BE49-F238E27FC236}">
                <a16:creationId xmlns:a16="http://schemas.microsoft.com/office/drawing/2014/main" id="{877C6A18-774B-094A-8CD7-9607EA3B719E}"/>
              </a:ext>
            </a:extLst>
          </p:cNvPr>
          <p:cNvPicPr>
            <a:picLocks noChangeAspect="1"/>
          </p:cNvPicPr>
          <p:nvPr/>
        </p:nvPicPr>
        <p:blipFill>
          <a:blip r:embed="rId3"/>
          <a:stretch>
            <a:fillRect/>
          </a:stretch>
        </p:blipFill>
        <p:spPr>
          <a:xfrm>
            <a:off x="270943" y="1719061"/>
            <a:ext cx="5061065" cy="3031864"/>
          </a:xfrm>
          <a:prstGeom prst="rect">
            <a:avLst/>
          </a:prstGeom>
        </p:spPr>
      </p:pic>
      <p:sp>
        <p:nvSpPr>
          <p:cNvPr id="4" name="文本框 3">
            <a:extLst>
              <a:ext uri="{FF2B5EF4-FFF2-40B4-BE49-F238E27FC236}">
                <a16:creationId xmlns:a16="http://schemas.microsoft.com/office/drawing/2014/main" id="{6CDFCD64-1F42-5C4D-A9A0-8DBA34183E7A}"/>
              </a:ext>
            </a:extLst>
          </p:cNvPr>
          <p:cNvSpPr txBox="1"/>
          <p:nvPr/>
        </p:nvSpPr>
        <p:spPr>
          <a:xfrm>
            <a:off x="1122169" y="1511247"/>
            <a:ext cx="3358612" cy="276999"/>
          </a:xfrm>
          <a:prstGeom prst="rect">
            <a:avLst/>
          </a:prstGeom>
          <a:noFill/>
        </p:spPr>
        <p:txBody>
          <a:bodyPr wrap="none" rtlCol="0">
            <a:spAutoFit/>
          </a:bodyPr>
          <a:lstStyle/>
          <a:p>
            <a:r>
              <a:rPr kumimoji="1" lang="en-US" altLang="zh-CN" sz="1200" dirty="0"/>
              <a:t>Cross-validation scores VS number of features</a:t>
            </a:r>
            <a:endParaRPr kumimoji="1" lang="zh-CN" altLang="en-US" sz="1200" dirty="0"/>
          </a:p>
        </p:txBody>
      </p:sp>
      <p:cxnSp>
        <p:nvCxnSpPr>
          <p:cNvPr id="6" name="直线连接符 5">
            <a:extLst>
              <a:ext uri="{FF2B5EF4-FFF2-40B4-BE49-F238E27FC236}">
                <a16:creationId xmlns:a16="http://schemas.microsoft.com/office/drawing/2014/main" id="{E24A6018-2FB4-FA4E-9E69-01B041722BA5}"/>
              </a:ext>
            </a:extLst>
          </p:cNvPr>
          <p:cNvCxnSpPr/>
          <p:nvPr/>
        </p:nvCxnSpPr>
        <p:spPr>
          <a:xfrm>
            <a:off x="1654232" y="1788246"/>
            <a:ext cx="0" cy="284825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7D79E9E-BEB7-AB41-86EF-C1354E420816}"/>
              </a:ext>
            </a:extLst>
          </p:cNvPr>
          <p:cNvSpPr txBox="1"/>
          <p:nvPr/>
        </p:nvSpPr>
        <p:spPr>
          <a:xfrm>
            <a:off x="1434460" y="4636500"/>
            <a:ext cx="439544" cy="276999"/>
          </a:xfrm>
          <a:prstGeom prst="rect">
            <a:avLst/>
          </a:prstGeom>
          <a:noFill/>
        </p:spPr>
        <p:txBody>
          <a:bodyPr wrap="none" rtlCol="0">
            <a:spAutoFit/>
          </a:bodyPr>
          <a:lstStyle/>
          <a:p>
            <a:r>
              <a:rPr kumimoji="1" lang="en-US" altLang="zh-CN" sz="1200" dirty="0">
                <a:solidFill>
                  <a:srgbClr val="FF0000"/>
                </a:solidFill>
              </a:rPr>
              <a:t>183</a:t>
            </a:r>
            <a:endParaRPr kumimoji="1" lang="zh-CN" altLang="en-US" sz="1200" dirty="0">
              <a:solidFill>
                <a:srgbClr val="FF0000"/>
              </a:solidFill>
            </a:endParaRPr>
          </a:p>
        </p:txBody>
      </p:sp>
      <p:sp>
        <p:nvSpPr>
          <p:cNvPr id="8" name="矩形 7">
            <a:extLst>
              <a:ext uri="{FF2B5EF4-FFF2-40B4-BE49-F238E27FC236}">
                <a16:creationId xmlns:a16="http://schemas.microsoft.com/office/drawing/2014/main" id="{83EB60DC-CD51-3044-9806-B5E7D88AF69C}"/>
              </a:ext>
            </a:extLst>
          </p:cNvPr>
          <p:cNvSpPr/>
          <p:nvPr/>
        </p:nvSpPr>
        <p:spPr>
          <a:xfrm>
            <a:off x="5707294" y="1788246"/>
            <a:ext cx="2927202" cy="2126993"/>
          </a:xfrm>
          <a:prstGeom prst="rect">
            <a:avLst/>
          </a:prstGeom>
        </p:spPr>
        <p:txBody>
          <a:bodyPr wrap="square">
            <a:spAutoFit/>
          </a:bodyPr>
          <a:lstStyle/>
          <a:p>
            <a:pPr>
              <a:lnSpc>
                <a:spcPct val="150000"/>
              </a:lnSpc>
            </a:pPr>
            <a:r>
              <a:rPr lang="en" altLang="zh-CN" sz="1500" b="1" kern="1200" dirty="0">
                <a:solidFill>
                  <a:srgbClr val="263248">
                    <a:hueOff val="0"/>
                    <a:satOff val="0"/>
                    <a:lumOff val="0"/>
                    <a:alphaOff val="0"/>
                  </a:srgbClr>
                </a:solidFill>
                <a:ea typeface="宋体" panose="02010600030101010101" pitchFamily="2" charset="-122"/>
                <a:cs typeface="+mn-cs"/>
              </a:rPr>
              <a:t>Selected features: </a:t>
            </a:r>
          </a:p>
          <a:p>
            <a:pPr>
              <a:lnSpc>
                <a:spcPct val="150000"/>
              </a:lnSpc>
            </a:pPr>
            <a:r>
              <a:rPr lang="en" altLang="zh-CN" sz="1500" kern="1200" dirty="0">
                <a:solidFill>
                  <a:srgbClr val="263248">
                    <a:hueOff val="0"/>
                    <a:satOff val="0"/>
                    <a:lumOff val="0"/>
                    <a:alphaOff val="0"/>
                  </a:srgbClr>
                </a:solidFill>
                <a:ea typeface="宋体" panose="02010600030101010101" pitchFamily="2" charset="-122"/>
                <a:cs typeface="+mn-cs"/>
              </a:rPr>
              <a:t>['Operator_ID_105’, </a:t>
            </a:r>
          </a:p>
          <a:p>
            <a:pPr>
              <a:lnSpc>
                <a:spcPct val="150000"/>
              </a:lnSpc>
            </a:pPr>
            <a:r>
              <a:rPr lang="en" altLang="zh-CN" sz="1500" kern="1200" dirty="0">
                <a:solidFill>
                  <a:srgbClr val="263248">
                    <a:hueOff val="0"/>
                    <a:satOff val="0"/>
                    <a:lumOff val="0"/>
                    <a:alphaOff val="0"/>
                  </a:srgbClr>
                </a:solidFill>
                <a:ea typeface="宋体" panose="02010600030101010101" pitchFamily="2" charset="-122"/>
                <a:cs typeface="+mn-cs"/>
              </a:rPr>
              <a:t>'Operator_ID_109’,</a:t>
            </a:r>
          </a:p>
          <a:p>
            <a:pPr>
              <a:lnSpc>
                <a:spcPct val="150000"/>
              </a:lnSpc>
            </a:pPr>
            <a:r>
              <a:rPr lang="en" altLang="zh-CN" sz="1500" kern="1200" dirty="0">
                <a:solidFill>
                  <a:srgbClr val="263248">
                    <a:hueOff val="0"/>
                    <a:satOff val="0"/>
                    <a:lumOff val="0"/>
                    <a:alphaOff val="0"/>
                  </a:srgbClr>
                </a:solidFill>
                <a:ea typeface="宋体" panose="02010600030101010101" pitchFamily="2" charset="-122"/>
                <a:cs typeface="+mn-cs"/>
              </a:rPr>
              <a:t>……</a:t>
            </a:r>
          </a:p>
          <a:p>
            <a:pPr>
              <a:lnSpc>
                <a:spcPct val="150000"/>
              </a:lnSpc>
            </a:pPr>
            <a:r>
              <a:rPr lang="en" altLang="zh-CN" sz="1500" kern="1200" dirty="0">
                <a:solidFill>
                  <a:srgbClr val="263248">
                    <a:hueOff val="0"/>
                    <a:satOff val="0"/>
                    <a:lumOff val="0"/>
                    <a:alphaOff val="0"/>
                  </a:srgbClr>
                </a:solidFill>
                <a:ea typeface="宋体" panose="02010600030101010101" pitchFamily="2" charset="-122"/>
                <a:cs typeface="+mn-cs"/>
              </a:rPr>
              <a:t>'accday__7’, </a:t>
            </a:r>
          </a:p>
          <a:p>
            <a:pPr>
              <a:lnSpc>
                <a:spcPct val="150000"/>
              </a:lnSpc>
            </a:pPr>
            <a:r>
              <a:rPr lang="en" altLang="zh-CN" sz="1500" kern="1200" dirty="0">
                <a:solidFill>
                  <a:srgbClr val="263248">
                    <a:hueOff val="0"/>
                    <a:satOff val="0"/>
                    <a:lumOff val="0"/>
                    <a:alphaOff val="0"/>
                  </a:srgbClr>
                </a:solidFill>
                <a:ea typeface="宋体" panose="02010600030101010101" pitchFamily="2" charset="-122"/>
                <a:cs typeface="+mn-cs"/>
              </a:rPr>
              <a:t>'</a:t>
            </a:r>
            <a:r>
              <a:rPr lang="en" altLang="zh-CN" sz="1500" kern="1200" dirty="0" err="1">
                <a:solidFill>
                  <a:srgbClr val="263248">
                    <a:hueOff val="0"/>
                    <a:satOff val="0"/>
                    <a:lumOff val="0"/>
                    <a:alphaOff val="0"/>
                  </a:srgbClr>
                </a:solidFill>
                <a:ea typeface="宋体" panose="02010600030101010101" pitchFamily="2" charset="-122"/>
                <a:cs typeface="+mn-cs"/>
              </a:rPr>
              <a:t>freq_absence_one_week</a:t>
            </a:r>
            <a:r>
              <a:rPr lang="en" altLang="zh-CN" sz="1500" kern="1200" dirty="0">
                <a:solidFill>
                  <a:srgbClr val="263248">
                    <a:hueOff val="0"/>
                    <a:satOff val="0"/>
                    <a:lumOff val="0"/>
                    <a:alphaOff val="0"/>
                  </a:srgbClr>
                </a:solidFill>
                <a:ea typeface="宋体" panose="02010600030101010101" pitchFamily="2" charset="-122"/>
                <a:cs typeface="+mn-cs"/>
              </a:rPr>
              <a:t>’]</a:t>
            </a:r>
            <a:endParaRPr lang="zh-CN" altLang="en-US" sz="1500" kern="1200" dirty="0">
              <a:solidFill>
                <a:srgbClr val="263248">
                  <a:hueOff val="0"/>
                  <a:satOff val="0"/>
                  <a:lumOff val="0"/>
                  <a:alphaOff val="0"/>
                </a:srgbClr>
              </a:solidFill>
              <a:ea typeface="宋体" panose="02010600030101010101" pitchFamily="2" charset="-122"/>
              <a:cs typeface="+mn-cs"/>
            </a:endParaRPr>
          </a:p>
        </p:txBody>
      </p:sp>
      <p:cxnSp>
        <p:nvCxnSpPr>
          <p:cNvPr id="18" name="直线连接符 17">
            <a:extLst>
              <a:ext uri="{FF2B5EF4-FFF2-40B4-BE49-F238E27FC236}">
                <a16:creationId xmlns:a16="http://schemas.microsoft.com/office/drawing/2014/main" id="{76F1E36B-42CA-DE4C-84A8-067AF72E58E5}"/>
              </a:ext>
            </a:extLst>
          </p:cNvPr>
          <p:cNvCxnSpPr>
            <a:cxnSpLocks/>
          </p:cNvCxnSpPr>
          <p:nvPr/>
        </p:nvCxnSpPr>
        <p:spPr>
          <a:xfrm flipV="1">
            <a:off x="1874004" y="4759238"/>
            <a:ext cx="4792669" cy="240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56D2929C-1AF6-E545-A611-542231E3FA56}"/>
              </a:ext>
            </a:extLst>
          </p:cNvPr>
          <p:cNvCxnSpPr/>
          <p:nvPr/>
        </p:nvCxnSpPr>
        <p:spPr>
          <a:xfrm flipV="1">
            <a:off x="6666673" y="4017113"/>
            <a:ext cx="0" cy="742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11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4" y="392575"/>
            <a:ext cx="5852399"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ROC – AUC Curve</a:t>
            </a:r>
            <a:endParaRPr sz="2800" dirty="0"/>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 name="图片 4" descr="图表, 折线图&#10;&#10;描述已自动生成">
            <a:extLst>
              <a:ext uri="{FF2B5EF4-FFF2-40B4-BE49-F238E27FC236}">
                <a16:creationId xmlns:a16="http://schemas.microsoft.com/office/drawing/2014/main" id="{54622863-5F6F-1146-B785-AAF6B3DA97B2}"/>
              </a:ext>
            </a:extLst>
          </p:cNvPr>
          <p:cNvPicPr>
            <a:picLocks noChangeAspect="1"/>
          </p:cNvPicPr>
          <p:nvPr/>
        </p:nvPicPr>
        <p:blipFill>
          <a:blip r:embed="rId3"/>
          <a:stretch>
            <a:fillRect/>
          </a:stretch>
        </p:blipFill>
        <p:spPr>
          <a:xfrm>
            <a:off x="270943" y="1462025"/>
            <a:ext cx="4675130" cy="3499348"/>
          </a:xfrm>
          <a:prstGeom prst="rect">
            <a:avLst/>
          </a:prstGeom>
        </p:spPr>
      </p:pic>
      <p:sp>
        <p:nvSpPr>
          <p:cNvPr id="16" name="矩形 15">
            <a:extLst>
              <a:ext uri="{FF2B5EF4-FFF2-40B4-BE49-F238E27FC236}">
                <a16:creationId xmlns:a16="http://schemas.microsoft.com/office/drawing/2014/main" id="{F0018A64-49E4-B442-B317-39AD43F2A8A0}"/>
              </a:ext>
            </a:extLst>
          </p:cNvPr>
          <p:cNvSpPr/>
          <p:nvPr/>
        </p:nvSpPr>
        <p:spPr>
          <a:xfrm>
            <a:off x="7122233" y="3317624"/>
            <a:ext cx="3661149" cy="1042080"/>
          </a:xfrm>
          <a:prstGeom prst="rect">
            <a:avLst/>
          </a:prstGeom>
        </p:spPr>
        <p:txBody>
          <a:bodyPr wrap="square">
            <a:spAutoFit/>
          </a:bodyPr>
          <a:lstStyle/>
          <a:p>
            <a:pPr>
              <a:lnSpc>
                <a:spcPct val="150000"/>
              </a:lnSpc>
            </a:pPr>
            <a:r>
              <a:rPr lang="en-US" altLang="zh-CN" b="1" kern="1200" dirty="0">
                <a:solidFill>
                  <a:srgbClr val="263248">
                    <a:hueOff val="0"/>
                    <a:satOff val="0"/>
                    <a:lumOff val="0"/>
                    <a:alphaOff val="0"/>
                  </a:srgbClr>
                </a:solidFill>
                <a:ea typeface="宋体" panose="02010600030101010101" pitchFamily="2" charset="-122"/>
                <a:cs typeface="+mn-cs"/>
              </a:rPr>
              <a:t>Test score: 0.711</a:t>
            </a:r>
          </a:p>
          <a:p>
            <a:pPr>
              <a:lnSpc>
                <a:spcPct val="150000"/>
              </a:lnSpc>
            </a:pPr>
            <a:r>
              <a:rPr lang="en-US" altLang="zh-CN" b="1" kern="1200" dirty="0">
                <a:solidFill>
                  <a:srgbClr val="263248">
                    <a:hueOff val="0"/>
                    <a:satOff val="0"/>
                    <a:lumOff val="0"/>
                    <a:alphaOff val="0"/>
                  </a:srgbClr>
                </a:solidFill>
                <a:ea typeface="宋体" panose="02010600030101010101" pitchFamily="2" charset="-122"/>
                <a:cs typeface="+mn-cs"/>
              </a:rPr>
              <a:t>AUC: 0.719</a:t>
            </a:r>
          </a:p>
          <a:p>
            <a:pPr>
              <a:lnSpc>
                <a:spcPct val="150000"/>
              </a:lnSpc>
            </a:pPr>
            <a:endParaRPr lang="zh-CN" altLang="en-US" sz="1500" kern="1200" dirty="0">
              <a:solidFill>
                <a:srgbClr val="263248">
                  <a:hueOff val="0"/>
                  <a:satOff val="0"/>
                  <a:lumOff val="0"/>
                  <a:alphaOff val="0"/>
                </a:srgbClr>
              </a:solidFill>
              <a:ea typeface="宋体" panose="02010600030101010101" pitchFamily="2" charset="-122"/>
              <a:cs typeface="+mn-cs"/>
            </a:endParaRPr>
          </a:p>
        </p:txBody>
      </p:sp>
      <p:sp>
        <p:nvSpPr>
          <p:cNvPr id="23" name="文本框 22">
            <a:extLst>
              <a:ext uri="{FF2B5EF4-FFF2-40B4-BE49-F238E27FC236}">
                <a16:creationId xmlns:a16="http://schemas.microsoft.com/office/drawing/2014/main" id="{1DD44853-8204-4E42-BC5D-E49E6080A2D0}"/>
              </a:ext>
            </a:extLst>
          </p:cNvPr>
          <p:cNvSpPr txBox="1"/>
          <p:nvPr/>
        </p:nvSpPr>
        <p:spPr>
          <a:xfrm>
            <a:off x="4065954" y="4750925"/>
            <a:ext cx="482824" cy="276999"/>
          </a:xfrm>
          <a:prstGeom prst="rect">
            <a:avLst/>
          </a:prstGeom>
          <a:noFill/>
        </p:spPr>
        <p:txBody>
          <a:bodyPr wrap="none" rtlCol="0">
            <a:spAutoFit/>
          </a:bodyPr>
          <a:lstStyle/>
          <a:p>
            <a:r>
              <a:rPr kumimoji="1" lang="en-US" altLang="zh-CN" sz="1200" dirty="0">
                <a:solidFill>
                  <a:srgbClr val="FF0000"/>
                </a:solidFill>
              </a:rPr>
              <a:t>0.81</a:t>
            </a:r>
            <a:endParaRPr kumimoji="1" lang="zh-CN" altLang="en-US" sz="1200" dirty="0">
              <a:solidFill>
                <a:srgbClr val="FF0000"/>
              </a:solidFill>
            </a:endParaRPr>
          </a:p>
        </p:txBody>
      </p:sp>
      <p:sp>
        <p:nvSpPr>
          <p:cNvPr id="24" name="文本框 23">
            <a:extLst>
              <a:ext uri="{FF2B5EF4-FFF2-40B4-BE49-F238E27FC236}">
                <a16:creationId xmlns:a16="http://schemas.microsoft.com/office/drawing/2014/main" id="{9CE89214-0FFF-DC4F-A5C7-28F4638B78AA}"/>
              </a:ext>
            </a:extLst>
          </p:cNvPr>
          <p:cNvSpPr txBox="1"/>
          <p:nvPr/>
        </p:nvSpPr>
        <p:spPr>
          <a:xfrm>
            <a:off x="179506" y="1852352"/>
            <a:ext cx="567784" cy="276999"/>
          </a:xfrm>
          <a:prstGeom prst="rect">
            <a:avLst/>
          </a:prstGeom>
          <a:noFill/>
        </p:spPr>
        <p:txBody>
          <a:bodyPr wrap="none" rtlCol="0">
            <a:spAutoFit/>
          </a:bodyPr>
          <a:lstStyle/>
          <a:p>
            <a:r>
              <a:rPr kumimoji="1" lang="en-US" altLang="zh-CN" sz="1200" dirty="0">
                <a:solidFill>
                  <a:srgbClr val="FF0000"/>
                </a:solidFill>
              </a:rPr>
              <a:t>0.958</a:t>
            </a:r>
            <a:endParaRPr kumimoji="1" lang="zh-CN" altLang="en-US" sz="1200" dirty="0">
              <a:solidFill>
                <a:srgbClr val="FF0000"/>
              </a:solidFill>
            </a:endParaRPr>
          </a:p>
        </p:txBody>
      </p:sp>
      <p:sp>
        <p:nvSpPr>
          <p:cNvPr id="25" name="Google Shape;319;p20">
            <a:extLst>
              <a:ext uri="{FF2B5EF4-FFF2-40B4-BE49-F238E27FC236}">
                <a16:creationId xmlns:a16="http://schemas.microsoft.com/office/drawing/2014/main" id="{0761E39D-6672-604C-879E-70AA39A834B0}"/>
              </a:ext>
            </a:extLst>
          </p:cNvPr>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39</a:t>
            </a:fld>
            <a:endParaRPr dirty="0"/>
          </a:p>
        </p:txBody>
      </p:sp>
      <p:sp>
        <p:nvSpPr>
          <p:cNvPr id="26" name="文本框 25">
            <a:extLst>
              <a:ext uri="{FF2B5EF4-FFF2-40B4-BE49-F238E27FC236}">
                <a16:creationId xmlns:a16="http://schemas.microsoft.com/office/drawing/2014/main" id="{8534D446-76B9-4943-9C92-49F7A1E531FC}"/>
              </a:ext>
            </a:extLst>
          </p:cNvPr>
          <p:cNvSpPr txBox="1"/>
          <p:nvPr/>
        </p:nvSpPr>
        <p:spPr>
          <a:xfrm>
            <a:off x="2954820" y="1699375"/>
            <a:ext cx="1425390" cy="276999"/>
          </a:xfrm>
          <a:prstGeom prst="rect">
            <a:avLst/>
          </a:prstGeom>
          <a:noFill/>
        </p:spPr>
        <p:txBody>
          <a:bodyPr wrap="none" rtlCol="0">
            <a:spAutoFit/>
          </a:bodyPr>
          <a:lstStyle/>
          <a:p>
            <a:r>
              <a:rPr kumimoji="1" lang="en-US" altLang="zh-CN" sz="1200" dirty="0">
                <a:solidFill>
                  <a:srgbClr val="FF0000"/>
                </a:solidFill>
              </a:rPr>
              <a:t>Threshold = 0.165</a:t>
            </a:r>
            <a:endParaRPr kumimoji="1" lang="zh-CN" altLang="en-US" sz="1200" dirty="0">
              <a:solidFill>
                <a:srgbClr val="FF0000"/>
              </a:solidFill>
            </a:endParaRPr>
          </a:p>
        </p:txBody>
      </p:sp>
      <p:pic>
        <p:nvPicPr>
          <p:cNvPr id="21" name="图片 20" descr="图片包含 文本&#10;&#10;描述已自动生成">
            <a:extLst>
              <a:ext uri="{FF2B5EF4-FFF2-40B4-BE49-F238E27FC236}">
                <a16:creationId xmlns:a16="http://schemas.microsoft.com/office/drawing/2014/main" id="{D75F7761-42C5-A84F-BCA3-FF4A0330ADEE}"/>
              </a:ext>
            </a:extLst>
          </p:cNvPr>
          <p:cNvPicPr>
            <a:picLocks noChangeAspect="1"/>
          </p:cNvPicPr>
          <p:nvPr/>
        </p:nvPicPr>
        <p:blipFill>
          <a:blip r:embed="rId4"/>
          <a:stretch>
            <a:fillRect/>
          </a:stretch>
        </p:blipFill>
        <p:spPr>
          <a:xfrm>
            <a:off x="4935077" y="1852352"/>
            <a:ext cx="2651976" cy="758803"/>
          </a:xfrm>
          <a:prstGeom prst="rect">
            <a:avLst/>
          </a:prstGeom>
        </p:spPr>
      </p:pic>
      <p:pic>
        <p:nvPicPr>
          <p:cNvPr id="27" name="图片 26" descr="图片包含 文本&#10;&#10;描述已自动生成">
            <a:extLst>
              <a:ext uri="{FF2B5EF4-FFF2-40B4-BE49-F238E27FC236}">
                <a16:creationId xmlns:a16="http://schemas.microsoft.com/office/drawing/2014/main" id="{4F58F9E4-4303-F34C-9D28-E5E60822D4DD}"/>
              </a:ext>
            </a:extLst>
          </p:cNvPr>
          <p:cNvPicPr>
            <a:picLocks noChangeAspect="1"/>
          </p:cNvPicPr>
          <p:nvPr/>
        </p:nvPicPr>
        <p:blipFill>
          <a:blip r:embed="rId5"/>
          <a:stretch>
            <a:fillRect/>
          </a:stretch>
        </p:blipFill>
        <p:spPr>
          <a:xfrm>
            <a:off x="4946073" y="2606109"/>
            <a:ext cx="1786544" cy="515629"/>
          </a:xfrm>
          <a:prstGeom prst="rect">
            <a:avLst/>
          </a:prstGeom>
        </p:spPr>
      </p:pic>
      <p:pic>
        <p:nvPicPr>
          <p:cNvPr id="29" name="图片 28" descr="图片包含 图示&#10;&#10;描述已自动生成">
            <a:extLst>
              <a:ext uri="{FF2B5EF4-FFF2-40B4-BE49-F238E27FC236}">
                <a16:creationId xmlns:a16="http://schemas.microsoft.com/office/drawing/2014/main" id="{C77026BC-EE6E-4A45-926E-14D5C745B2E5}"/>
              </a:ext>
            </a:extLst>
          </p:cNvPr>
          <p:cNvPicPr>
            <a:picLocks noChangeAspect="1"/>
          </p:cNvPicPr>
          <p:nvPr/>
        </p:nvPicPr>
        <p:blipFill>
          <a:blip r:embed="rId6"/>
          <a:stretch>
            <a:fillRect/>
          </a:stretch>
        </p:blipFill>
        <p:spPr>
          <a:xfrm>
            <a:off x="5037510" y="3375060"/>
            <a:ext cx="1363270" cy="822407"/>
          </a:xfrm>
          <a:prstGeom prst="rect">
            <a:avLst/>
          </a:prstGeom>
        </p:spPr>
      </p:pic>
    </p:spTree>
    <p:extLst>
      <p:ext uri="{BB962C8B-B14F-4D97-AF65-F5344CB8AC3E}">
        <p14:creationId xmlns:p14="http://schemas.microsoft.com/office/powerpoint/2010/main" val="128017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2"/>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4000"/>
              <a:t>Introduction</a:t>
            </a:r>
            <a:endParaRPr sz="4000"/>
          </a:p>
        </p:txBody>
      </p:sp>
      <p:sp>
        <p:nvSpPr>
          <p:cNvPr id="178" name="Google Shape;178;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a:t>
            </a:fld>
            <a:endParaRPr/>
          </a:p>
        </p:txBody>
      </p:sp>
      <p:sp>
        <p:nvSpPr>
          <p:cNvPr id="179" name="Google Shape;179;p12"/>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1</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3"/>
          <p:cNvSpPr txBox="1">
            <a:spLocks noGrp="1"/>
          </p:cNvSpPr>
          <p:nvPr>
            <p:ph type="title"/>
          </p:nvPr>
        </p:nvSpPr>
        <p:spPr>
          <a:xfrm>
            <a:off x="814275" y="392575"/>
            <a:ext cx="5694362"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Causality Result</a:t>
            </a:r>
            <a:endParaRPr sz="2800" dirty="0"/>
          </a:p>
        </p:txBody>
      </p:sp>
      <p:grpSp>
        <p:nvGrpSpPr>
          <p:cNvPr id="19" name="Google Shape;340;p22">
            <a:extLst>
              <a:ext uri="{FF2B5EF4-FFF2-40B4-BE49-F238E27FC236}">
                <a16:creationId xmlns:a16="http://schemas.microsoft.com/office/drawing/2014/main" id="{AB6F59FE-273A-0A40-B328-4F7068EC3836}"/>
              </a:ext>
            </a:extLst>
          </p:cNvPr>
          <p:cNvGrpSpPr/>
          <p:nvPr/>
        </p:nvGrpSpPr>
        <p:grpSpPr>
          <a:xfrm>
            <a:off x="263101" y="580106"/>
            <a:ext cx="407743" cy="391135"/>
            <a:chOff x="5233525" y="4954450"/>
            <a:chExt cx="538275" cy="516350"/>
          </a:xfrm>
        </p:grpSpPr>
        <p:sp>
          <p:nvSpPr>
            <p:cNvPr id="20" name="Google Shape;341;p22">
              <a:extLst>
                <a:ext uri="{FF2B5EF4-FFF2-40B4-BE49-F238E27FC236}">
                  <a16:creationId xmlns:a16="http://schemas.microsoft.com/office/drawing/2014/main" id="{7AC4C9B3-8995-1F42-AD41-FC5EF260268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42;p22">
              <a:extLst>
                <a:ext uri="{FF2B5EF4-FFF2-40B4-BE49-F238E27FC236}">
                  <a16:creationId xmlns:a16="http://schemas.microsoft.com/office/drawing/2014/main" id="{6678B013-13F6-CA44-91DC-721F01CF01AC}"/>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43;p22">
              <a:extLst>
                <a:ext uri="{FF2B5EF4-FFF2-40B4-BE49-F238E27FC236}">
                  <a16:creationId xmlns:a16="http://schemas.microsoft.com/office/drawing/2014/main" id="{C9731713-2C9C-2846-8768-D335D32BF4BC}"/>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44;p22">
              <a:extLst>
                <a:ext uri="{FF2B5EF4-FFF2-40B4-BE49-F238E27FC236}">
                  <a16:creationId xmlns:a16="http://schemas.microsoft.com/office/drawing/2014/main" id="{884B3963-A929-024F-912C-89C81D80CD51}"/>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45;p22">
              <a:extLst>
                <a:ext uri="{FF2B5EF4-FFF2-40B4-BE49-F238E27FC236}">
                  <a16:creationId xmlns:a16="http://schemas.microsoft.com/office/drawing/2014/main" id="{4E912770-7923-1B4F-9659-498985A0C4D1}"/>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46;p22">
              <a:extLst>
                <a:ext uri="{FF2B5EF4-FFF2-40B4-BE49-F238E27FC236}">
                  <a16:creationId xmlns:a16="http://schemas.microsoft.com/office/drawing/2014/main" id="{1C90C0D4-F546-CD42-8E87-107C4E63599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47;p22">
              <a:extLst>
                <a:ext uri="{FF2B5EF4-FFF2-40B4-BE49-F238E27FC236}">
                  <a16:creationId xmlns:a16="http://schemas.microsoft.com/office/drawing/2014/main" id="{FD479F40-55B9-494C-BC66-4DAEEEC43DA1}"/>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48;p22">
              <a:extLst>
                <a:ext uri="{FF2B5EF4-FFF2-40B4-BE49-F238E27FC236}">
                  <a16:creationId xmlns:a16="http://schemas.microsoft.com/office/drawing/2014/main" id="{92249AD0-2ED8-8F42-A1FD-D01C5FD3A6F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49;p22">
              <a:extLst>
                <a:ext uri="{FF2B5EF4-FFF2-40B4-BE49-F238E27FC236}">
                  <a16:creationId xmlns:a16="http://schemas.microsoft.com/office/drawing/2014/main" id="{8E7E747E-7463-5243-B3BE-3F3D6B978D5A}"/>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50;p22">
              <a:extLst>
                <a:ext uri="{FF2B5EF4-FFF2-40B4-BE49-F238E27FC236}">
                  <a16:creationId xmlns:a16="http://schemas.microsoft.com/office/drawing/2014/main" id="{43179C5D-FAD5-AF49-ACDD-A557C79CB5E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51;p22">
              <a:extLst>
                <a:ext uri="{FF2B5EF4-FFF2-40B4-BE49-F238E27FC236}">
                  <a16:creationId xmlns:a16="http://schemas.microsoft.com/office/drawing/2014/main" id="{FA79AE4C-27B0-0042-B014-B994D9AF93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 name="Google Shape;474;p30">
            <a:extLst>
              <a:ext uri="{FF2B5EF4-FFF2-40B4-BE49-F238E27FC236}">
                <a16:creationId xmlns:a16="http://schemas.microsoft.com/office/drawing/2014/main" id="{D803706D-21C1-754E-BBB3-64B57ACC7D22}"/>
              </a:ext>
            </a:extLst>
          </p:cNvPr>
          <p:cNvSpPr txBox="1">
            <a:spLocks/>
          </p:cNvSpPr>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fld id="{00000000-1234-1234-1234-123412341234}" type="slidenum">
              <a:rPr lang="en" smtClean="0"/>
              <a:pPr/>
              <a:t>40</a:t>
            </a:fld>
            <a:endParaRPr lang="en"/>
          </a:p>
        </p:txBody>
      </p:sp>
      <p:graphicFrame>
        <p:nvGraphicFramePr>
          <p:cNvPr id="3" name="表格 3">
            <a:extLst>
              <a:ext uri="{FF2B5EF4-FFF2-40B4-BE49-F238E27FC236}">
                <a16:creationId xmlns:a16="http://schemas.microsoft.com/office/drawing/2014/main" id="{D2A459C7-B5FD-8342-B08D-4D514902EAE2}"/>
              </a:ext>
            </a:extLst>
          </p:cNvPr>
          <p:cNvGraphicFramePr>
            <a:graphicFrameLocks noGrp="1"/>
          </p:cNvGraphicFramePr>
          <p:nvPr/>
        </p:nvGraphicFramePr>
        <p:xfrm>
          <a:off x="814275" y="1429672"/>
          <a:ext cx="5007168" cy="3485832"/>
        </p:xfrm>
        <a:graphic>
          <a:graphicData uri="http://schemas.openxmlformats.org/drawingml/2006/table">
            <a:tbl>
              <a:tblPr firstRow="1" bandRow="1">
                <a:tableStyleId>{85BE263C-DBD7-4A20-BB59-AAB30ACAA65A}</a:tableStyleId>
              </a:tblPr>
              <a:tblGrid>
                <a:gridCol w="1669056">
                  <a:extLst>
                    <a:ext uri="{9D8B030D-6E8A-4147-A177-3AD203B41FA5}">
                      <a16:colId xmlns:a16="http://schemas.microsoft.com/office/drawing/2014/main" val="4135518874"/>
                    </a:ext>
                  </a:extLst>
                </a:gridCol>
                <a:gridCol w="1669056">
                  <a:extLst>
                    <a:ext uri="{9D8B030D-6E8A-4147-A177-3AD203B41FA5}">
                      <a16:colId xmlns:a16="http://schemas.microsoft.com/office/drawing/2014/main" val="2574724682"/>
                    </a:ext>
                  </a:extLst>
                </a:gridCol>
                <a:gridCol w="1669056">
                  <a:extLst>
                    <a:ext uri="{9D8B030D-6E8A-4147-A177-3AD203B41FA5}">
                      <a16:colId xmlns:a16="http://schemas.microsoft.com/office/drawing/2014/main" val="2512733671"/>
                    </a:ext>
                  </a:extLst>
                </a:gridCol>
              </a:tblGrid>
              <a:tr h="290486">
                <a:tc>
                  <a:txBody>
                    <a:bodyPr/>
                    <a:lstStyle/>
                    <a:p>
                      <a:pPr algn="ctr" fontAlgn="ctr"/>
                      <a:r>
                        <a:rPr lang="en" sz="1400" b="1" dirty="0">
                          <a:effectLst/>
                        </a:rPr>
                        <a:t>Weight</a:t>
                      </a:r>
                    </a:p>
                  </a:txBody>
                  <a:tcPr marL="44949" marR="44949" marT="22474" marB="22474" anchor="ctr"/>
                </a:tc>
                <a:tc>
                  <a:txBody>
                    <a:bodyPr/>
                    <a:lstStyle/>
                    <a:p>
                      <a:pPr algn="ctr" fontAlgn="ctr"/>
                      <a:r>
                        <a:rPr lang="en" sz="1400" b="1" dirty="0">
                          <a:effectLst/>
                        </a:rPr>
                        <a:t>Feature</a:t>
                      </a:r>
                    </a:p>
                  </a:txBody>
                  <a:tcPr marL="44949" marR="44949" marT="22474" marB="22474" anchor="ctr"/>
                </a:tc>
                <a:tc>
                  <a:txBody>
                    <a:bodyPr/>
                    <a:lstStyle/>
                    <a:p>
                      <a:pPr algn="ctr" fontAlgn="ctr"/>
                      <a:r>
                        <a:rPr lang="en" sz="1400" b="1" dirty="0">
                          <a:effectLst/>
                        </a:rPr>
                        <a:t>Note</a:t>
                      </a:r>
                    </a:p>
                  </a:txBody>
                  <a:tcPr marL="44949" marR="44949" marT="22474" marB="22474" anchor="ctr"/>
                </a:tc>
                <a:extLst>
                  <a:ext uri="{0D108BD9-81ED-4DB2-BD59-A6C34878D82A}">
                    <a16:rowId xmlns:a16="http://schemas.microsoft.com/office/drawing/2014/main" val="2375390856"/>
                  </a:ext>
                </a:extLst>
              </a:tr>
              <a:tr h="290486">
                <a:tc>
                  <a:txBody>
                    <a:bodyPr/>
                    <a:lstStyle/>
                    <a:p>
                      <a:pPr algn="ctr" fontAlgn="ctr"/>
                      <a:r>
                        <a:rPr lang="en-US" altLang="zh-CN" sz="1200" dirty="0">
                          <a:effectLst/>
                        </a:rPr>
                        <a:t>0.0320 ± 0.0344</a:t>
                      </a:r>
                    </a:p>
                  </a:txBody>
                  <a:tcPr marL="44949" marR="44949" marT="22474" marB="22474" anchor="ctr"/>
                </a:tc>
                <a:tc>
                  <a:txBody>
                    <a:bodyPr/>
                    <a:lstStyle/>
                    <a:p>
                      <a:pPr algn="ctr" fontAlgn="ctr"/>
                      <a:r>
                        <a:rPr lang="en" sz="1200" dirty="0">
                          <a:effectLst/>
                        </a:rPr>
                        <a:t>Neighborhood_25</a:t>
                      </a:r>
                    </a:p>
                  </a:txBody>
                  <a:tcPr marL="44949" marR="44949" marT="22474" marB="22474" anchor="ctr"/>
                </a:tc>
                <a:tc>
                  <a:txBody>
                    <a:bodyPr/>
                    <a:lstStyle/>
                    <a:p>
                      <a:pPr algn="ctr" fontAlgn="ctr"/>
                      <a:r>
                        <a:rPr lang="en" sz="1200" dirty="0">
                          <a:effectLst/>
                        </a:rPr>
                        <a:t>0</a:t>
                      </a:r>
                    </a:p>
                  </a:txBody>
                  <a:tcPr marL="44949" marR="44949" marT="22474" marB="22474" anchor="ctr"/>
                </a:tc>
                <a:extLst>
                  <a:ext uri="{0D108BD9-81ED-4DB2-BD59-A6C34878D82A}">
                    <a16:rowId xmlns:a16="http://schemas.microsoft.com/office/drawing/2014/main" val="479910598"/>
                  </a:ext>
                </a:extLst>
              </a:tr>
              <a:tr h="290486">
                <a:tc>
                  <a:txBody>
                    <a:bodyPr/>
                    <a:lstStyle/>
                    <a:p>
                      <a:pPr algn="ctr" fontAlgn="ctr"/>
                      <a:r>
                        <a:rPr lang="en-US" altLang="zh-CN" sz="1200" dirty="0">
                          <a:effectLst/>
                        </a:rPr>
                        <a:t>0.0220 ± 0.0080</a:t>
                      </a:r>
                    </a:p>
                  </a:txBody>
                  <a:tcPr marL="44949" marR="44949" marT="22474" marB="22474" anchor="ctr"/>
                </a:tc>
                <a:tc>
                  <a:txBody>
                    <a:bodyPr/>
                    <a:lstStyle/>
                    <a:p>
                      <a:pPr algn="ctr" fontAlgn="ctr"/>
                      <a:r>
                        <a:rPr lang="en" sz="1200" dirty="0">
                          <a:effectLst/>
                        </a:rPr>
                        <a:t>SpeedLimitCategory_6</a:t>
                      </a:r>
                    </a:p>
                  </a:txBody>
                  <a:tcPr marL="44949" marR="44949" marT="22474" marB="22474" anchor="ctr"/>
                </a:tc>
                <a:tc>
                  <a:txBody>
                    <a:bodyPr/>
                    <a:lstStyle/>
                    <a:p>
                      <a:pPr algn="ctr" fontAlgn="ctr"/>
                      <a:r>
                        <a:rPr lang="en" sz="1200" b="0" i="0" u="none" strike="noStrike" cap="none" dirty="0">
                          <a:solidFill>
                            <a:schemeClr val="dk1"/>
                          </a:solidFill>
                          <a:effectLst/>
                          <a:latin typeface="+mn-lt"/>
                          <a:ea typeface="+mn-ea"/>
                          <a:cs typeface="+mn-cs"/>
                          <a:sym typeface="Arial"/>
                        </a:rPr>
                        <a:t>SC8 (</a:t>
                      </a:r>
                      <a:r>
                        <a:rPr lang="en" altLang="zh-CN" sz="1200" b="0" i="0" u="none" strike="noStrike" cap="none" dirty="0">
                          <a:solidFill>
                            <a:schemeClr val="dk1"/>
                          </a:solidFill>
                          <a:effectLst/>
                          <a:latin typeface="+mn-lt"/>
                          <a:ea typeface="+mn-ea"/>
                          <a:cs typeface="+mn-cs"/>
                          <a:sym typeface="Arial"/>
                        </a:rPr>
                        <a:t>&lt;11 km/h</a:t>
                      </a:r>
                      <a:r>
                        <a:rPr lang="en" sz="1200" b="0" i="0" u="none" strike="noStrike" cap="none" dirty="0">
                          <a:solidFill>
                            <a:schemeClr val="dk1"/>
                          </a:solidFill>
                          <a:effectLst/>
                          <a:latin typeface="+mn-lt"/>
                          <a:ea typeface="+mn-ea"/>
                          <a:cs typeface="+mn-cs"/>
                          <a:sym typeface="Arial"/>
                        </a:rPr>
                        <a:t>)</a:t>
                      </a:r>
                    </a:p>
                  </a:txBody>
                  <a:tcPr marL="44949" marR="44949" marT="22474" marB="22474" anchor="ctr"/>
                </a:tc>
                <a:extLst>
                  <a:ext uri="{0D108BD9-81ED-4DB2-BD59-A6C34878D82A}">
                    <a16:rowId xmlns:a16="http://schemas.microsoft.com/office/drawing/2014/main" val="4011609261"/>
                  </a:ext>
                </a:extLst>
              </a:tr>
              <a:tr h="290486">
                <a:tc>
                  <a:txBody>
                    <a:bodyPr/>
                    <a:lstStyle/>
                    <a:p>
                      <a:pPr algn="ctr" fontAlgn="ctr"/>
                      <a:r>
                        <a:rPr lang="en-US" altLang="zh-CN" sz="1200" dirty="0">
                          <a:effectLst/>
                        </a:rPr>
                        <a:t>0.0180 ± 0.0294</a:t>
                      </a:r>
                    </a:p>
                  </a:txBody>
                  <a:tcPr marL="44949" marR="44949" marT="22474" marB="22474" anchor="ctr"/>
                </a:tc>
                <a:tc>
                  <a:txBody>
                    <a:bodyPr/>
                    <a:lstStyle/>
                    <a:p>
                      <a:pPr algn="ctr" fontAlgn="ctr"/>
                      <a:r>
                        <a:rPr lang="en" sz="1200" dirty="0">
                          <a:effectLst/>
                        </a:rPr>
                        <a:t>Roadway_5</a:t>
                      </a:r>
                    </a:p>
                  </a:txBody>
                  <a:tcPr marL="44949" marR="44949" marT="22474" marB="22474" anchor="ctr"/>
                </a:tc>
                <a:tc>
                  <a:txBody>
                    <a:bodyPr/>
                    <a:lstStyle/>
                    <a:p>
                      <a:pPr algn="ctr" fontAlgn="ctr"/>
                      <a:r>
                        <a:rPr lang="en" sz="1200" dirty="0">
                          <a:effectLst/>
                        </a:rPr>
                        <a:t>Straight and Level</a:t>
                      </a:r>
                    </a:p>
                  </a:txBody>
                  <a:tcPr marL="44949" marR="44949" marT="22474" marB="22474" anchor="ctr"/>
                </a:tc>
                <a:extLst>
                  <a:ext uri="{0D108BD9-81ED-4DB2-BD59-A6C34878D82A}">
                    <a16:rowId xmlns:a16="http://schemas.microsoft.com/office/drawing/2014/main" val="1642922697"/>
                  </a:ext>
                </a:extLst>
              </a:tr>
              <a:tr h="290486">
                <a:tc>
                  <a:txBody>
                    <a:bodyPr/>
                    <a:lstStyle/>
                    <a:p>
                      <a:pPr algn="ctr" fontAlgn="ctr"/>
                      <a:r>
                        <a:rPr lang="en-US" altLang="zh-CN" sz="1200" dirty="0">
                          <a:effectLst/>
                        </a:rPr>
                        <a:t>0.0160 ± 0.0271</a:t>
                      </a:r>
                    </a:p>
                  </a:txBody>
                  <a:tcPr marL="44949" marR="44949" marT="22474" marB="22474" anchor="ctr"/>
                </a:tc>
                <a:tc>
                  <a:txBody>
                    <a:bodyPr/>
                    <a:lstStyle/>
                    <a:p>
                      <a:pPr algn="ctr" fontAlgn="ctr"/>
                      <a:r>
                        <a:rPr lang="en" sz="1200" dirty="0">
                          <a:effectLst/>
                        </a:rPr>
                        <a:t>Roadway_3</a:t>
                      </a:r>
                    </a:p>
                  </a:txBody>
                  <a:tcPr marL="44949" marR="44949" marT="22474" marB="22474" anchor="ctr"/>
                </a:tc>
                <a:tc>
                  <a:txBody>
                    <a:bodyPr/>
                    <a:lstStyle/>
                    <a:p>
                      <a:pPr algn="ctr" fontAlgn="ctr"/>
                      <a:r>
                        <a:rPr lang="en" sz="1200" dirty="0">
                          <a:effectLst/>
                        </a:rPr>
                        <a:t>Other</a:t>
                      </a:r>
                    </a:p>
                  </a:txBody>
                  <a:tcPr marL="44949" marR="44949" marT="22474" marB="22474" anchor="ctr"/>
                </a:tc>
                <a:extLst>
                  <a:ext uri="{0D108BD9-81ED-4DB2-BD59-A6C34878D82A}">
                    <a16:rowId xmlns:a16="http://schemas.microsoft.com/office/drawing/2014/main" val="3456175082"/>
                  </a:ext>
                </a:extLst>
              </a:tr>
              <a:tr h="290486">
                <a:tc>
                  <a:txBody>
                    <a:bodyPr/>
                    <a:lstStyle/>
                    <a:p>
                      <a:pPr algn="ctr" fontAlgn="ctr"/>
                      <a:r>
                        <a:rPr lang="en-US" altLang="zh-CN" sz="1200" dirty="0">
                          <a:effectLst/>
                        </a:rPr>
                        <a:t>0.0160 ± 0.0098</a:t>
                      </a:r>
                    </a:p>
                  </a:txBody>
                  <a:tcPr marL="44949" marR="44949" marT="22474" marB="22474" anchor="ctr"/>
                </a:tc>
                <a:tc>
                  <a:txBody>
                    <a:bodyPr/>
                    <a:lstStyle/>
                    <a:p>
                      <a:pPr algn="ctr" fontAlgn="ctr"/>
                      <a:r>
                        <a:rPr lang="en" sz="1200" dirty="0">
                          <a:effectLst/>
                        </a:rPr>
                        <a:t>SpeedLimitCategory_3</a:t>
                      </a:r>
                    </a:p>
                  </a:txBody>
                  <a:tcPr marL="44949" marR="44949" marT="22474" marB="22474" anchor="ctr"/>
                </a:tc>
                <a:tc>
                  <a:txBody>
                    <a:bodyPr/>
                    <a:lstStyle/>
                    <a:p>
                      <a:pPr algn="ctr" fontAlgn="ctr"/>
                      <a:r>
                        <a:rPr lang="en" sz="1200" b="0" i="0" u="none" strike="noStrike" cap="none" dirty="0">
                          <a:solidFill>
                            <a:schemeClr val="dk1"/>
                          </a:solidFill>
                          <a:effectLst/>
                          <a:latin typeface="+mn-lt"/>
                          <a:ea typeface="+mn-ea"/>
                          <a:cs typeface="+mn-cs"/>
                          <a:sym typeface="Arial"/>
                        </a:rPr>
                        <a:t>SC5 (</a:t>
                      </a:r>
                      <a:r>
                        <a:rPr lang="en" altLang="zh-CN" sz="1200" b="0" i="0" u="none" strike="noStrike" cap="none" dirty="0">
                          <a:solidFill>
                            <a:schemeClr val="dk1"/>
                          </a:solidFill>
                          <a:effectLst/>
                          <a:latin typeface="+mn-lt"/>
                          <a:ea typeface="+mn-ea"/>
                          <a:cs typeface="+mn-cs"/>
                          <a:sym typeface="Arial"/>
                        </a:rPr>
                        <a:t>51-70 km/h</a:t>
                      </a:r>
                      <a:r>
                        <a:rPr lang="en" sz="1200" b="0" i="0" u="none" strike="noStrike" cap="none" dirty="0">
                          <a:solidFill>
                            <a:schemeClr val="dk1"/>
                          </a:solidFill>
                          <a:effectLst/>
                          <a:latin typeface="+mn-lt"/>
                          <a:ea typeface="+mn-ea"/>
                          <a:cs typeface="+mn-cs"/>
                          <a:sym typeface="Arial"/>
                        </a:rPr>
                        <a:t>)</a:t>
                      </a:r>
                    </a:p>
                  </a:txBody>
                  <a:tcPr marL="44949" marR="44949" marT="22474" marB="22474" anchor="ctr"/>
                </a:tc>
                <a:extLst>
                  <a:ext uri="{0D108BD9-81ED-4DB2-BD59-A6C34878D82A}">
                    <a16:rowId xmlns:a16="http://schemas.microsoft.com/office/drawing/2014/main" val="3475009874"/>
                  </a:ext>
                </a:extLst>
              </a:tr>
              <a:tr h="290486">
                <a:tc>
                  <a:txBody>
                    <a:bodyPr/>
                    <a:lstStyle/>
                    <a:p>
                      <a:pPr algn="ctr" fontAlgn="ctr"/>
                      <a:r>
                        <a:rPr lang="en-US" altLang="zh-CN" sz="1200" dirty="0">
                          <a:effectLst/>
                        </a:rPr>
                        <a:t>0.0140 ± 0.0098</a:t>
                      </a:r>
                    </a:p>
                  </a:txBody>
                  <a:tcPr marL="44949" marR="44949" marT="22474" marB="22474" anchor="ctr"/>
                </a:tc>
                <a:tc>
                  <a:txBody>
                    <a:bodyPr/>
                    <a:lstStyle/>
                    <a:p>
                      <a:pPr algn="ctr" fontAlgn="ctr"/>
                      <a:r>
                        <a:rPr lang="en" sz="1200" dirty="0">
                          <a:effectLst/>
                        </a:rPr>
                        <a:t>LocAddr1_128</a:t>
                      </a:r>
                    </a:p>
                  </a:txBody>
                  <a:tcPr marL="44949" marR="44949" marT="22474" marB="22474" anchor="ctr"/>
                </a:tc>
                <a:tc>
                  <a:txBody>
                    <a:bodyPr/>
                    <a:lstStyle/>
                    <a:p>
                      <a:pPr marR="0" algn="ctr" rtl="0" fontAlgn="ctr">
                        <a:lnSpc>
                          <a:spcPct val="100000"/>
                        </a:lnSpc>
                        <a:spcBef>
                          <a:spcPts val="0"/>
                        </a:spcBef>
                        <a:spcAft>
                          <a:spcPts val="0"/>
                        </a:spcAft>
                        <a:buClr>
                          <a:srgbClr val="000000"/>
                        </a:buClr>
                        <a:buFont typeface="Arial"/>
                      </a:pPr>
                      <a:r>
                        <a:rPr lang="en" altLang="zh-CN" sz="1200" b="0" i="0" u="none" strike="noStrike" cap="none" dirty="0">
                          <a:solidFill>
                            <a:schemeClr val="dk1"/>
                          </a:solidFill>
                          <a:effectLst/>
                          <a:latin typeface="+mn-lt"/>
                          <a:ea typeface="+mn-ea"/>
                          <a:cs typeface="+mn-cs"/>
                          <a:sym typeface="Arial"/>
                        </a:rPr>
                        <a:t>1372 </a:t>
                      </a:r>
                      <a:r>
                        <a:rPr lang="en" altLang="zh-CN" sz="1200" b="0" i="0" u="none" strike="noStrike" cap="none" dirty="0" err="1">
                          <a:solidFill>
                            <a:schemeClr val="dk1"/>
                          </a:solidFill>
                          <a:effectLst/>
                          <a:latin typeface="+mn-lt"/>
                          <a:ea typeface="+mn-ea"/>
                          <a:cs typeface="+mn-cs"/>
                          <a:sym typeface="Arial"/>
                        </a:rPr>
                        <a:t>E.Main</a:t>
                      </a:r>
                      <a:r>
                        <a:rPr lang="en" altLang="zh-CN" sz="1200" b="0" i="0" u="none" strike="noStrike" cap="none" dirty="0">
                          <a:solidFill>
                            <a:schemeClr val="dk1"/>
                          </a:solidFill>
                          <a:effectLst/>
                          <a:latin typeface="+mn-lt"/>
                          <a:ea typeface="+mn-ea"/>
                          <a:cs typeface="+mn-cs"/>
                          <a:sym typeface="Arial"/>
                        </a:rPr>
                        <a:t> St</a:t>
                      </a:r>
                      <a:endParaRPr lang="en" sz="1200" b="0" i="0" u="none" strike="noStrike" cap="none" dirty="0">
                        <a:solidFill>
                          <a:schemeClr val="dk1"/>
                        </a:solidFill>
                        <a:effectLst/>
                        <a:latin typeface="+mn-lt"/>
                        <a:ea typeface="+mn-ea"/>
                        <a:cs typeface="+mn-cs"/>
                        <a:sym typeface="Arial"/>
                      </a:endParaRPr>
                    </a:p>
                  </a:txBody>
                  <a:tcPr marL="44949" marR="44949" marT="22474" marB="22474" anchor="ctr"/>
                </a:tc>
                <a:extLst>
                  <a:ext uri="{0D108BD9-81ED-4DB2-BD59-A6C34878D82A}">
                    <a16:rowId xmlns:a16="http://schemas.microsoft.com/office/drawing/2014/main" val="4122690826"/>
                  </a:ext>
                </a:extLst>
              </a:tr>
              <a:tr h="290486">
                <a:tc>
                  <a:txBody>
                    <a:bodyPr/>
                    <a:lstStyle/>
                    <a:p>
                      <a:pPr algn="ctr" fontAlgn="ctr"/>
                      <a:r>
                        <a:rPr lang="en-US" altLang="zh-CN" sz="1200" dirty="0">
                          <a:effectLst/>
                        </a:rPr>
                        <a:t>0.0140 ± 0.0098</a:t>
                      </a:r>
                    </a:p>
                  </a:txBody>
                  <a:tcPr marL="44949" marR="44949" marT="22474" marB="22474" anchor="ctr"/>
                </a:tc>
                <a:tc>
                  <a:txBody>
                    <a:bodyPr/>
                    <a:lstStyle/>
                    <a:p>
                      <a:pPr algn="ctr" fontAlgn="ctr"/>
                      <a:r>
                        <a:rPr lang="en" sz="1200" dirty="0">
                          <a:effectLst/>
                        </a:rPr>
                        <a:t>Roadway_0</a:t>
                      </a:r>
                    </a:p>
                  </a:txBody>
                  <a:tcPr marL="44949" marR="44949" marT="22474" marB="22474"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 altLang="zh-CN" sz="1200" dirty="0">
                          <a:effectLst/>
                        </a:rPr>
                        <a:t>Grade and Curve</a:t>
                      </a:r>
                    </a:p>
                  </a:txBody>
                  <a:tcPr marL="44949" marR="44949" marT="22474" marB="22474" anchor="ctr"/>
                </a:tc>
                <a:extLst>
                  <a:ext uri="{0D108BD9-81ED-4DB2-BD59-A6C34878D82A}">
                    <a16:rowId xmlns:a16="http://schemas.microsoft.com/office/drawing/2014/main" val="1644092814"/>
                  </a:ext>
                </a:extLst>
              </a:tr>
              <a:tr h="290486">
                <a:tc>
                  <a:txBody>
                    <a:bodyPr/>
                    <a:lstStyle/>
                    <a:p>
                      <a:pPr algn="ctr" fontAlgn="ctr"/>
                      <a:r>
                        <a:rPr lang="en-US" altLang="zh-CN" sz="1200" dirty="0">
                          <a:effectLst/>
                        </a:rPr>
                        <a:t>0.0120 ± 0.0080</a:t>
                      </a:r>
                    </a:p>
                  </a:txBody>
                  <a:tcPr marL="44949" marR="44949" marT="22474" marB="22474" anchor="ctr"/>
                </a:tc>
                <a:tc>
                  <a:txBody>
                    <a:bodyPr/>
                    <a:lstStyle/>
                    <a:p>
                      <a:pPr algn="ctr" fontAlgn="ctr"/>
                      <a:r>
                        <a:rPr lang="en" sz="1200" dirty="0">
                          <a:effectLst/>
                        </a:rPr>
                        <a:t>Operator_ID_249</a:t>
                      </a:r>
                    </a:p>
                  </a:txBody>
                  <a:tcPr marL="44949" marR="44949" marT="22474" marB="22474" anchor="ctr"/>
                </a:tc>
                <a:tc>
                  <a:txBody>
                    <a:bodyPr/>
                    <a:lstStyle/>
                    <a:p>
                      <a:pPr algn="ctr" fontAlgn="ctr"/>
                      <a:r>
                        <a:rPr lang="en" sz="1200" dirty="0">
                          <a:effectLst/>
                        </a:rPr>
                        <a:t>Id = 249</a:t>
                      </a:r>
                    </a:p>
                  </a:txBody>
                  <a:tcPr marL="44949" marR="44949" marT="22474" marB="22474" anchor="ctr"/>
                </a:tc>
                <a:extLst>
                  <a:ext uri="{0D108BD9-81ED-4DB2-BD59-A6C34878D82A}">
                    <a16:rowId xmlns:a16="http://schemas.microsoft.com/office/drawing/2014/main" val="3621027317"/>
                  </a:ext>
                </a:extLst>
              </a:tr>
              <a:tr h="290486">
                <a:tc>
                  <a:txBody>
                    <a:bodyPr/>
                    <a:lstStyle/>
                    <a:p>
                      <a:pPr algn="ctr" fontAlgn="ctr"/>
                      <a:r>
                        <a:rPr lang="en-US" altLang="zh-CN" sz="1200" dirty="0">
                          <a:effectLst/>
                        </a:rPr>
                        <a:t>0.0120 ± 0.0080</a:t>
                      </a:r>
                    </a:p>
                  </a:txBody>
                  <a:tcPr marL="44949" marR="44949" marT="22474" marB="22474" anchor="ctr"/>
                </a:tc>
                <a:tc>
                  <a:txBody>
                    <a:bodyPr/>
                    <a:lstStyle/>
                    <a:p>
                      <a:pPr algn="ctr" fontAlgn="ctr"/>
                      <a:r>
                        <a:rPr lang="en" sz="1200" dirty="0">
                          <a:effectLst/>
                        </a:rPr>
                        <a:t>accday__7</a:t>
                      </a:r>
                    </a:p>
                  </a:txBody>
                  <a:tcPr marL="44949" marR="44949" marT="22474" marB="22474" anchor="ctr"/>
                </a:tc>
                <a:tc>
                  <a:txBody>
                    <a:bodyPr/>
                    <a:lstStyle/>
                    <a:p>
                      <a:pPr algn="ctr" fontAlgn="ctr"/>
                      <a:r>
                        <a:rPr lang="en-US" altLang="zh-CN" sz="1200" dirty="0">
                          <a:effectLst/>
                        </a:rPr>
                        <a:t>7</a:t>
                      </a:r>
                      <a:r>
                        <a:rPr lang="en-US" altLang="zh-CN" sz="1200" baseline="30000" dirty="0">
                          <a:effectLst/>
                        </a:rPr>
                        <a:t>th</a:t>
                      </a:r>
                      <a:r>
                        <a:rPr lang="en-US" altLang="zh-CN" sz="1200" dirty="0">
                          <a:effectLst/>
                        </a:rPr>
                        <a:t> data every month</a:t>
                      </a:r>
                      <a:endParaRPr lang="en" sz="1200" dirty="0">
                        <a:effectLst/>
                      </a:endParaRPr>
                    </a:p>
                  </a:txBody>
                  <a:tcPr marL="44949" marR="44949" marT="22474" marB="22474" anchor="ctr"/>
                </a:tc>
                <a:extLst>
                  <a:ext uri="{0D108BD9-81ED-4DB2-BD59-A6C34878D82A}">
                    <a16:rowId xmlns:a16="http://schemas.microsoft.com/office/drawing/2014/main" val="3164114570"/>
                  </a:ext>
                </a:extLst>
              </a:tr>
              <a:tr h="290486">
                <a:tc>
                  <a:txBody>
                    <a:bodyPr/>
                    <a:lstStyle/>
                    <a:p>
                      <a:pPr algn="ctr" fontAlgn="ctr"/>
                      <a:r>
                        <a:rPr lang="en-US" altLang="zh-CN" sz="1200" dirty="0">
                          <a:effectLst/>
                        </a:rPr>
                        <a:t>0.0120 ± 0.0196</a:t>
                      </a:r>
                    </a:p>
                  </a:txBody>
                  <a:tcPr marL="44949" marR="44949" marT="22474" marB="22474" anchor="ctr"/>
                </a:tc>
                <a:tc>
                  <a:txBody>
                    <a:bodyPr/>
                    <a:lstStyle/>
                    <a:p>
                      <a:pPr algn="ctr" fontAlgn="ctr"/>
                      <a:r>
                        <a:rPr lang="en" sz="1200" dirty="0">
                          <a:effectLst/>
                        </a:rPr>
                        <a:t>Operator_ID_182</a:t>
                      </a:r>
                    </a:p>
                  </a:txBody>
                  <a:tcPr marL="44949" marR="44949" marT="22474" marB="22474" anchor="ctr"/>
                </a:tc>
                <a:tc>
                  <a:txBody>
                    <a:bodyPr/>
                    <a:lstStyle/>
                    <a:p>
                      <a:pPr algn="ctr" fontAlgn="ctr"/>
                      <a:r>
                        <a:rPr lang="en" sz="1200" dirty="0">
                          <a:effectLst/>
                        </a:rPr>
                        <a:t>Id = 182</a:t>
                      </a:r>
                    </a:p>
                  </a:txBody>
                  <a:tcPr marL="44949" marR="44949" marT="22474" marB="22474" anchor="ctr"/>
                </a:tc>
                <a:extLst>
                  <a:ext uri="{0D108BD9-81ED-4DB2-BD59-A6C34878D82A}">
                    <a16:rowId xmlns:a16="http://schemas.microsoft.com/office/drawing/2014/main" val="3290353881"/>
                  </a:ext>
                </a:extLst>
              </a:tr>
              <a:tr h="290486">
                <a:tc>
                  <a:txBody>
                    <a:bodyPr/>
                    <a:lstStyle/>
                    <a:p>
                      <a:pPr algn="ctr" fontAlgn="ctr"/>
                      <a:r>
                        <a:rPr lang="en-US" altLang="zh-CN" sz="1200" dirty="0">
                          <a:effectLst/>
                        </a:rPr>
                        <a:t>0.0100 ± 0.0000</a:t>
                      </a:r>
                    </a:p>
                  </a:txBody>
                  <a:tcPr marL="44949" marR="44949" marT="22474" marB="22474" anchor="ctr"/>
                </a:tc>
                <a:tc>
                  <a:txBody>
                    <a:bodyPr/>
                    <a:lstStyle/>
                    <a:p>
                      <a:pPr algn="ctr" fontAlgn="ctr"/>
                      <a:r>
                        <a:rPr lang="en" sz="1200" dirty="0">
                          <a:effectLst/>
                        </a:rPr>
                        <a:t>Roadway_1</a:t>
                      </a:r>
                    </a:p>
                  </a:txBody>
                  <a:tcPr marL="44949" marR="44949" marT="22474" marB="22474" anchor="ctr"/>
                </a:tc>
                <a:tc>
                  <a:txBody>
                    <a:bodyPr/>
                    <a:lstStyle/>
                    <a:p>
                      <a:pPr algn="ctr" fontAlgn="ctr"/>
                      <a:r>
                        <a:rPr lang="en" sz="1200" dirty="0">
                          <a:effectLst/>
                        </a:rPr>
                        <a:t>Curve and Level</a:t>
                      </a:r>
                    </a:p>
                  </a:txBody>
                  <a:tcPr marL="44949" marR="44949" marT="22474" marB="22474" anchor="ctr"/>
                </a:tc>
                <a:extLst>
                  <a:ext uri="{0D108BD9-81ED-4DB2-BD59-A6C34878D82A}">
                    <a16:rowId xmlns:a16="http://schemas.microsoft.com/office/drawing/2014/main" val="230618561"/>
                  </a:ext>
                </a:extLst>
              </a:tr>
            </a:tbl>
          </a:graphicData>
        </a:graphic>
      </p:graphicFrame>
      <p:sp>
        <p:nvSpPr>
          <p:cNvPr id="5" name="矩形 4">
            <a:extLst>
              <a:ext uri="{FF2B5EF4-FFF2-40B4-BE49-F238E27FC236}">
                <a16:creationId xmlns:a16="http://schemas.microsoft.com/office/drawing/2014/main" id="{2DA1271A-33F9-924E-865F-D75F73EF7AE7}"/>
              </a:ext>
            </a:extLst>
          </p:cNvPr>
          <p:cNvSpPr/>
          <p:nvPr/>
        </p:nvSpPr>
        <p:spPr>
          <a:xfrm>
            <a:off x="540762" y="2028305"/>
            <a:ext cx="5569093" cy="28512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4DB86B6C-2399-644D-BE11-4608AB6EE834}"/>
              </a:ext>
            </a:extLst>
          </p:cNvPr>
          <p:cNvSpPr txBox="1"/>
          <p:nvPr/>
        </p:nvSpPr>
        <p:spPr>
          <a:xfrm>
            <a:off x="6734884" y="2028305"/>
            <a:ext cx="1492716" cy="400110"/>
          </a:xfrm>
          <a:prstGeom prst="rect">
            <a:avLst/>
          </a:prstGeom>
          <a:noFill/>
        </p:spPr>
        <p:txBody>
          <a:bodyPr wrap="none" rtlCol="0">
            <a:spAutoFit/>
          </a:bodyPr>
          <a:lstStyle/>
          <a:p>
            <a:pPr algn="ctr"/>
            <a:r>
              <a:rPr lang="en-US" altLang="zh-CN" sz="2000" b="1" kern="1200" dirty="0">
                <a:solidFill>
                  <a:srgbClr val="FF0000"/>
                </a:solidFill>
                <a:ea typeface="宋体" panose="02010600030101010101" pitchFamily="2" charset="-122"/>
              </a:rPr>
              <a:t>Limitation!</a:t>
            </a:r>
            <a:endParaRPr lang="zh-CN" altLang="en-US" sz="2000" b="1" kern="1200" dirty="0">
              <a:solidFill>
                <a:srgbClr val="FF0000"/>
              </a:solidFill>
              <a:ea typeface="宋体" panose="02010600030101010101" pitchFamily="2" charset="-122"/>
            </a:endParaRPr>
          </a:p>
        </p:txBody>
      </p:sp>
    </p:spTree>
    <p:extLst>
      <p:ext uri="{BB962C8B-B14F-4D97-AF65-F5344CB8AC3E}">
        <p14:creationId xmlns:p14="http://schemas.microsoft.com/office/powerpoint/2010/main" val="24554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1"/>
          <p:cNvSpPr txBox="1">
            <a:spLocks noGrp="1"/>
          </p:cNvSpPr>
          <p:nvPr>
            <p:ph type="ctrTitle"/>
          </p:nvPr>
        </p:nvSpPr>
        <p:spPr>
          <a:xfrm>
            <a:off x="234309" y="3476700"/>
            <a:ext cx="5204383" cy="1159800"/>
          </a:xfrm>
          <a:prstGeom prst="rect">
            <a:avLst/>
          </a:prstGeom>
          <a:noFill/>
          <a:ln>
            <a:noFill/>
          </a:ln>
        </p:spPr>
        <p:txBody>
          <a:bodyPr spcFirstLastPara="1" wrap="square" lIns="91425" tIns="91425" rIns="91425" bIns="91425" anchor="b" anchorCtr="0">
            <a:noAutofit/>
          </a:bodyPr>
          <a:lstStyle/>
          <a:p>
            <a:pPr lvl="0"/>
            <a:r>
              <a:rPr lang="en-US" altLang="zh-CN" sz="3200" dirty="0"/>
              <a:t>Causal Analysis – </a:t>
            </a:r>
            <a:br>
              <a:rPr lang="en-US" altLang="zh-CN" sz="3200" dirty="0"/>
            </a:br>
            <a:r>
              <a:rPr lang="en-US" altLang="zh-CN" sz="3200" dirty="0"/>
              <a:t>Logistic Regression After Covariance Term</a:t>
            </a:r>
            <a:endParaRPr sz="3200" dirty="0"/>
          </a:p>
        </p:txBody>
      </p:sp>
      <p:sp>
        <p:nvSpPr>
          <p:cNvPr id="332" name="Google Shape;332;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41</a:t>
            </a:fld>
            <a:endParaRPr dirty="0"/>
          </a:p>
        </p:txBody>
      </p:sp>
      <p:sp>
        <p:nvSpPr>
          <p:cNvPr id="333" name="Google Shape;333;p21"/>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dirty="0">
                <a:solidFill>
                  <a:srgbClr val="3F5378"/>
                </a:solidFill>
                <a:latin typeface="Roboto Condensed"/>
                <a:ea typeface="Roboto Condensed"/>
                <a:cs typeface="Roboto Condensed"/>
                <a:sym typeface="Roboto Condensed"/>
              </a:rPr>
              <a:t>4.2</a:t>
            </a:r>
            <a:endParaRPr sz="3000" b="1" i="0" u="none" strike="noStrike" cap="none"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657736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Defining causal analysis</a:t>
            </a:r>
            <a:endParaRPr/>
          </a:p>
        </p:txBody>
      </p:sp>
      <p:sp>
        <p:nvSpPr>
          <p:cNvPr id="647" name="Google Shape;647;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 </a:t>
            </a:r>
            <a:fld id="{00000000-1234-1234-1234-123412341234}" type="slidenum">
              <a:rPr lang="en"/>
              <a:t>42</a:t>
            </a:fld>
            <a:endParaRPr/>
          </a:p>
        </p:txBody>
      </p:sp>
      <p:pic>
        <p:nvPicPr>
          <p:cNvPr id="648" name="Google Shape;648;p43"/>
          <p:cNvPicPr preferRelativeResize="0"/>
          <p:nvPr/>
        </p:nvPicPr>
        <p:blipFill rotWithShape="1">
          <a:blip r:embed="rId3">
            <a:alphaModFix/>
          </a:blip>
          <a:srcRect b="13412"/>
          <a:stretch/>
        </p:blipFill>
        <p:spPr>
          <a:xfrm>
            <a:off x="5230975" y="1171865"/>
            <a:ext cx="1487400" cy="1389270"/>
          </a:xfrm>
          <a:prstGeom prst="rect">
            <a:avLst/>
          </a:prstGeom>
          <a:noFill/>
          <a:ln>
            <a:noFill/>
          </a:ln>
        </p:spPr>
      </p:pic>
      <p:sp>
        <p:nvSpPr>
          <p:cNvPr id="649" name="Google Shape;649;p43"/>
          <p:cNvSpPr/>
          <p:nvPr/>
        </p:nvSpPr>
        <p:spPr>
          <a:xfrm rot="-1315">
            <a:off x="3058898" y="1530837"/>
            <a:ext cx="1569000" cy="466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txBox="1"/>
          <p:nvPr/>
        </p:nvSpPr>
        <p:spPr>
          <a:xfrm>
            <a:off x="665275" y="2561125"/>
            <a:ext cx="8060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When road is slippery                                                                        </a:t>
            </a:r>
            <a:r>
              <a:rPr lang="en">
                <a:solidFill>
                  <a:srgbClr val="666666"/>
                </a:solidFill>
                <a:latin typeface="Calibri"/>
                <a:ea typeface="Calibri"/>
                <a:cs typeface="Calibri"/>
                <a:sym typeface="Calibri"/>
              </a:rPr>
              <a:t>Preventable Accident = 1%  </a:t>
            </a:r>
            <a:endParaRPr>
              <a:solidFill>
                <a:srgbClr val="666666"/>
              </a:solidFill>
              <a:latin typeface="Calibri"/>
              <a:ea typeface="Calibri"/>
              <a:cs typeface="Calibri"/>
              <a:sym typeface="Calibri"/>
            </a:endParaRPr>
          </a:p>
          <a:p>
            <a:pPr marL="4114800" lvl="0" indent="0" algn="l" rtl="0">
              <a:spcBef>
                <a:spcPts val="0"/>
              </a:spcBef>
              <a:spcAft>
                <a:spcPts val="0"/>
              </a:spcAft>
              <a:buNone/>
            </a:pPr>
            <a:r>
              <a:rPr lang="en">
                <a:solidFill>
                  <a:srgbClr val="666666"/>
                </a:solidFill>
                <a:latin typeface="Calibri"/>
                <a:ea typeface="Calibri"/>
                <a:cs typeface="Calibri"/>
                <a:sym typeface="Calibri"/>
              </a:rPr>
              <a:t>        Non-preventable Accident = 2%</a:t>
            </a:r>
            <a:r>
              <a:rPr lang="en">
                <a:latin typeface="Calibri"/>
                <a:ea typeface="Calibri"/>
                <a:cs typeface="Calibri"/>
                <a:sym typeface="Calibri"/>
              </a:rPr>
              <a:t>  </a:t>
            </a:r>
            <a:endParaRPr>
              <a:latin typeface="Calibri"/>
              <a:ea typeface="Calibri"/>
              <a:cs typeface="Calibri"/>
              <a:sym typeface="Calibri"/>
            </a:endParaRPr>
          </a:p>
          <a:p>
            <a:pPr marL="4114800" lvl="0" indent="0" algn="l" rtl="0">
              <a:spcBef>
                <a:spcPts val="0"/>
              </a:spcBef>
              <a:spcAft>
                <a:spcPts val="0"/>
              </a:spcAft>
              <a:buNone/>
            </a:pPr>
            <a:r>
              <a:rPr lang="en">
                <a:latin typeface="Calibri"/>
                <a:ea typeface="Calibri"/>
                <a:cs typeface="Calibri"/>
                <a:sym typeface="Calibri"/>
              </a:rPr>
              <a:t>        ratio 1 = Preventable /  Non-preventable = 0.5</a:t>
            </a:r>
            <a:endParaRPr>
              <a:latin typeface="Calibri"/>
              <a:ea typeface="Calibri"/>
              <a:cs typeface="Calibri"/>
              <a:sym typeface="Calibri"/>
            </a:endParaRPr>
          </a:p>
          <a:p>
            <a:pPr marL="4114800" lvl="0" indent="0" algn="l" rtl="0">
              <a:spcBef>
                <a:spcPts val="0"/>
              </a:spcBef>
              <a:spcAft>
                <a:spcPts val="0"/>
              </a:spcAft>
              <a:buNone/>
            </a:pPr>
            <a:endParaRPr sz="600">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When road is not slippery                                                                </a:t>
            </a:r>
            <a:r>
              <a:rPr lang="en">
                <a:solidFill>
                  <a:srgbClr val="666666"/>
                </a:solidFill>
                <a:latin typeface="Calibri"/>
                <a:ea typeface="Calibri"/>
                <a:cs typeface="Calibri"/>
                <a:sym typeface="Calibri"/>
              </a:rPr>
              <a:t>Preventable Accident = 0.5%  </a:t>
            </a:r>
            <a:endParaRPr>
              <a:solidFill>
                <a:srgbClr val="666666"/>
              </a:solidFill>
              <a:latin typeface="Calibri"/>
              <a:ea typeface="Calibri"/>
              <a:cs typeface="Calibri"/>
              <a:sym typeface="Calibri"/>
            </a:endParaRPr>
          </a:p>
          <a:p>
            <a:pPr marL="4114800" lvl="0" indent="0" algn="l" rtl="0">
              <a:spcBef>
                <a:spcPts val="0"/>
              </a:spcBef>
              <a:spcAft>
                <a:spcPts val="0"/>
              </a:spcAft>
              <a:buNone/>
            </a:pPr>
            <a:r>
              <a:rPr lang="en">
                <a:solidFill>
                  <a:srgbClr val="666666"/>
                </a:solidFill>
                <a:latin typeface="Calibri"/>
                <a:ea typeface="Calibri"/>
                <a:cs typeface="Calibri"/>
                <a:sym typeface="Calibri"/>
              </a:rPr>
              <a:t>        Non-preventable Accident = 0.5% </a:t>
            </a:r>
            <a:endParaRPr>
              <a:solidFill>
                <a:srgbClr val="666666"/>
              </a:solidFill>
              <a:latin typeface="Calibri"/>
              <a:ea typeface="Calibri"/>
              <a:cs typeface="Calibri"/>
              <a:sym typeface="Calibri"/>
            </a:endParaRPr>
          </a:p>
          <a:p>
            <a:pPr marL="4114800" lvl="0" indent="0" algn="l" rtl="0">
              <a:spcBef>
                <a:spcPts val="0"/>
              </a:spcBef>
              <a:spcAft>
                <a:spcPts val="0"/>
              </a:spcAft>
              <a:buNone/>
            </a:pPr>
            <a:r>
              <a:rPr lang="en">
                <a:latin typeface="Calibri"/>
                <a:ea typeface="Calibri"/>
                <a:cs typeface="Calibri"/>
                <a:sym typeface="Calibri"/>
              </a:rPr>
              <a:t>        ratio 2 = Preventable /  Non-preventable = 1</a:t>
            </a:r>
            <a:endParaRPr>
              <a:latin typeface="Calibri"/>
              <a:ea typeface="Calibri"/>
              <a:cs typeface="Calibri"/>
              <a:sym typeface="Calibri"/>
            </a:endParaRPr>
          </a:p>
          <a:p>
            <a:pPr marL="411480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We will focus on the </a:t>
            </a:r>
            <a:r>
              <a:rPr lang="en" b="1">
                <a:latin typeface="Calibri"/>
                <a:ea typeface="Calibri"/>
                <a:cs typeface="Calibri"/>
                <a:sym typeface="Calibri"/>
              </a:rPr>
              <a:t>ratio </a:t>
            </a:r>
            <a:r>
              <a:rPr lang="en">
                <a:latin typeface="Calibri"/>
                <a:ea typeface="Calibri"/>
                <a:cs typeface="Calibri"/>
                <a:sym typeface="Calibri"/>
              </a:rPr>
              <a:t>lift here:          causal effect = ratio 1 - ratio 2 = 50% less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Translation: Slippery road causes 50% less likely to be preventable accidents</a:t>
            </a:r>
            <a:endParaRPr>
              <a:latin typeface="Calibri"/>
              <a:ea typeface="Calibri"/>
              <a:cs typeface="Calibri"/>
              <a:sym typeface="Calibri"/>
            </a:endParaRPr>
          </a:p>
        </p:txBody>
      </p:sp>
      <p:pic>
        <p:nvPicPr>
          <p:cNvPr id="651" name="Google Shape;651;p43"/>
          <p:cNvPicPr preferRelativeResize="0"/>
          <p:nvPr/>
        </p:nvPicPr>
        <p:blipFill>
          <a:blip r:embed="rId4">
            <a:alphaModFix/>
          </a:blip>
          <a:stretch>
            <a:fillRect/>
          </a:stretch>
        </p:blipFill>
        <p:spPr>
          <a:xfrm>
            <a:off x="1279209" y="1380009"/>
            <a:ext cx="973000" cy="973000"/>
          </a:xfrm>
          <a:prstGeom prst="rect">
            <a:avLst/>
          </a:prstGeom>
          <a:noFill/>
          <a:ln>
            <a:noFill/>
          </a:ln>
        </p:spPr>
      </p:pic>
      <p:sp>
        <p:nvSpPr>
          <p:cNvPr id="652" name="Google Shape;652;p43"/>
          <p:cNvSpPr/>
          <p:nvPr/>
        </p:nvSpPr>
        <p:spPr>
          <a:xfrm rot="-1315">
            <a:off x="3058898" y="2567912"/>
            <a:ext cx="1569000" cy="466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rot="-1315">
            <a:off x="3058898" y="3358112"/>
            <a:ext cx="1569000" cy="466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4"/>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Causal vs Predictive Modelling</a:t>
            </a:r>
            <a:endParaRPr/>
          </a:p>
        </p:txBody>
      </p:sp>
      <p:sp>
        <p:nvSpPr>
          <p:cNvPr id="660" name="Google Shape;660;p4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 </a:t>
            </a:r>
            <a:fld id="{00000000-1234-1234-1234-123412341234}" type="slidenum">
              <a:rPr lang="en"/>
              <a:t>43</a:t>
            </a:fld>
            <a:endParaRPr/>
          </a:p>
        </p:txBody>
      </p:sp>
      <p:pic>
        <p:nvPicPr>
          <p:cNvPr id="661" name="Google Shape;661;p44"/>
          <p:cNvPicPr preferRelativeResize="0"/>
          <p:nvPr/>
        </p:nvPicPr>
        <p:blipFill>
          <a:blip r:embed="rId3">
            <a:alphaModFix/>
          </a:blip>
          <a:stretch>
            <a:fillRect/>
          </a:stretch>
        </p:blipFill>
        <p:spPr>
          <a:xfrm>
            <a:off x="3195588" y="1480125"/>
            <a:ext cx="973000" cy="973000"/>
          </a:xfrm>
          <a:prstGeom prst="rect">
            <a:avLst/>
          </a:prstGeom>
          <a:noFill/>
          <a:ln>
            <a:noFill/>
          </a:ln>
        </p:spPr>
      </p:pic>
      <p:pic>
        <p:nvPicPr>
          <p:cNvPr id="662" name="Google Shape;662;p44"/>
          <p:cNvPicPr preferRelativeResize="0"/>
          <p:nvPr/>
        </p:nvPicPr>
        <p:blipFill rotWithShape="1">
          <a:blip r:embed="rId4">
            <a:alphaModFix/>
          </a:blip>
          <a:srcRect b="13412"/>
          <a:stretch/>
        </p:blipFill>
        <p:spPr>
          <a:xfrm>
            <a:off x="6268850" y="1684788"/>
            <a:ext cx="1899225" cy="1773925"/>
          </a:xfrm>
          <a:prstGeom prst="rect">
            <a:avLst/>
          </a:prstGeom>
          <a:noFill/>
          <a:ln>
            <a:noFill/>
          </a:ln>
        </p:spPr>
      </p:pic>
      <p:pic>
        <p:nvPicPr>
          <p:cNvPr id="663" name="Google Shape;663;p44"/>
          <p:cNvPicPr preferRelativeResize="0"/>
          <p:nvPr/>
        </p:nvPicPr>
        <p:blipFill>
          <a:blip r:embed="rId5">
            <a:alphaModFix/>
          </a:blip>
          <a:stretch>
            <a:fillRect/>
          </a:stretch>
        </p:blipFill>
        <p:spPr>
          <a:xfrm>
            <a:off x="3195609" y="3170934"/>
            <a:ext cx="973000" cy="973000"/>
          </a:xfrm>
          <a:prstGeom prst="rect">
            <a:avLst/>
          </a:prstGeom>
          <a:noFill/>
          <a:ln>
            <a:noFill/>
          </a:ln>
        </p:spPr>
      </p:pic>
      <p:sp>
        <p:nvSpPr>
          <p:cNvPr id="664" name="Google Shape;664;p44"/>
          <p:cNvSpPr/>
          <p:nvPr/>
        </p:nvSpPr>
        <p:spPr>
          <a:xfrm rot="686202">
            <a:off x="4319948" y="1886595"/>
            <a:ext cx="1568953" cy="466797"/>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rot="-904353">
            <a:off x="4392894" y="3161049"/>
            <a:ext cx="1568977" cy="466905"/>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3563000" y="2453125"/>
            <a:ext cx="238200" cy="698400"/>
          </a:xfrm>
          <a:prstGeom prst="upDownArrow">
            <a:avLst>
              <a:gd name="adj1" fmla="val 50000"/>
              <a:gd name="adj2"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txBox="1"/>
          <p:nvPr/>
        </p:nvSpPr>
        <p:spPr>
          <a:xfrm>
            <a:off x="682925" y="1678375"/>
            <a:ext cx="2452800" cy="29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In causal analysis: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We hate </a:t>
            </a:r>
            <a:r>
              <a:rPr lang="en" b="1">
                <a:latin typeface="Calibri"/>
                <a:ea typeface="Calibri"/>
                <a:cs typeface="Calibri"/>
                <a:sym typeface="Calibri"/>
              </a:rPr>
              <a:t>covariance </a:t>
            </a:r>
            <a:r>
              <a:rPr lang="en">
                <a:latin typeface="Calibri"/>
                <a:ea typeface="Calibri"/>
                <a:cs typeface="Calibri"/>
                <a:sym typeface="Calibri"/>
              </a:rPr>
              <a:t>between variables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We hate </a:t>
            </a:r>
            <a:r>
              <a:rPr lang="en" b="1">
                <a:latin typeface="Calibri"/>
                <a:ea typeface="Calibri"/>
                <a:cs typeface="Calibri"/>
                <a:sym typeface="Calibri"/>
              </a:rPr>
              <a:t>hidden variables</a:t>
            </a:r>
            <a:r>
              <a:rPr lang="en">
                <a:latin typeface="Calibri"/>
                <a:ea typeface="Calibri"/>
                <a:cs typeface="Calibri"/>
                <a:sym typeface="Calibri"/>
              </a:rPr>
              <a:t> we didn’t observe: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New drivers on the road?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Rochester becoming NY state capital?</a:t>
            </a:r>
            <a:endParaRPr>
              <a:latin typeface="Calibri"/>
              <a:ea typeface="Calibri"/>
              <a:cs typeface="Calibri"/>
              <a:sym typeface="Calibri"/>
            </a:endParaRPr>
          </a:p>
          <a:p>
            <a:pPr marL="457200" lvl="0" indent="0" algn="l" rtl="0">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grpSp>
        <p:nvGrpSpPr>
          <p:cNvPr id="668" name="Google Shape;668;p44"/>
          <p:cNvGrpSpPr/>
          <p:nvPr/>
        </p:nvGrpSpPr>
        <p:grpSpPr>
          <a:xfrm>
            <a:off x="388862" y="4562864"/>
            <a:ext cx="3412211" cy="462861"/>
            <a:chOff x="5322832" y="1409994"/>
            <a:chExt cx="1717095" cy="766200"/>
          </a:xfrm>
        </p:grpSpPr>
        <p:sp>
          <p:nvSpPr>
            <p:cNvPr id="669" name="Google Shape;669;p44"/>
            <p:cNvSpPr/>
            <p:nvPr/>
          </p:nvSpPr>
          <p:spPr>
            <a:xfrm rot="10800000">
              <a:off x="5322832" y="1409994"/>
              <a:ext cx="1461900" cy="76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txBox="1"/>
            <p:nvPr/>
          </p:nvSpPr>
          <p:spPr>
            <a:xfrm>
              <a:off x="5323028" y="1432940"/>
              <a:ext cx="1716900" cy="7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Assume hidden variables stay stable</a:t>
              </a:r>
              <a:endParaRPr>
                <a:latin typeface="Calibri"/>
                <a:ea typeface="Calibri"/>
                <a:cs typeface="Calibri"/>
                <a:sym typeface="Calibri"/>
              </a:endParaRPr>
            </a:p>
          </p:txBody>
        </p:sp>
      </p:grpSp>
      <p:sp>
        <p:nvSpPr>
          <p:cNvPr id="671" name="Google Shape;671;p4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5"/>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Method: Use independent variables</a:t>
            </a:r>
            <a:endParaRPr/>
          </a:p>
        </p:txBody>
      </p:sp>
      <p:sp>
        <p:nvSpPr>
          <p:cNvPr id="677" name="Google Shape;677;p45"/>
          <p:cNvSpPr txBox="1"/>
          <p:nvPr/>
        </p:nvSpPr>
        <p:spPr>
          <a:xfrm>
            <a:off x="560749" y="1668249"/>
            <a:ext cx="1700700" cy="9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Geolocation:</a:t>
            </a:r>
            <a:endParaRPr/>
          </a:p>
          <a:p>
            <a:pPr marL="0" lvl="0" indent="0" algn="l" rtl="0">
              <a:spcBef>
                <a:spcPts val="0"/>
              </a:spcBef>
              <a:spcAft>
                <a:spcPts val="0"/>
              </a:spcAft>
              <a:buNone/>
            </a:pPr>
            <a:endParaRPr/>
          </a:p>
          <a:p>
            <a:pPr marL="0" lvl="0" indent="0" algn="l" rtl="0">
              <a:spcBef>
                <a:spcPts val="0"/>
              </a:spcBef>
              <a:spcAft>
                <a:spcPts val="0"/>
              </a:spcAft>
              <a:buNone/>
            </a:pPr>
            <a:r>
              <a:rPr lang="en"/>
              <a:t>Hotspot</a:t>
            </a:r>
            <a:endParaRPr/>
          </a:p>
          <a:p>
            <a:pPr marL="0" lvl="0" indent="0" algn="l" rtl="0">
              <a:spcBef>
                <a:spcPts val="0"/>
              </a:spcBef>
              <a:spcAft>
                <a:spcPts val="0"/>
              </a:spcAft>
              <a:buNone/>
            </a:pPr>
            <a:r>
              <a:rPr lang="en"/>
              <a:t>Bus stop distance</a:t>
            </a:r>
            <a:endParaRPr/>
          </a:p>
          <a:p>
            <a:pPr marL="0" lvl="0" indent="0" algn="l" rtl="0">
              <a:spcBef>
                <a:spcPts val="0"/>
              </a:spcBef>
              <a:spcAft>
                <a:spcPts val="0"/>
              </a:spcAft>
              <a:buNone/>
            </a:pPr>
            <a:r>
              <a:rPr lang="en"/>
              <a:t>Neighborhoods</a:t>
            </a:r>
            <a:endParaRPr/>
          </a:p>
        </p:txBody>
      </p:sp>
      <p:pic>
        <p:nvPicPr>
          <p:cNvPr id="678" name="Google Shape;678;p45"/>
          <p:cNvPicPr preferRelativeResize="0"/>
          <p:nvPr/>
        </p:nvPicPr>
        <p:blipFill rotWithShape="1">
          <a:blip r:embed="rId3">
            <a:alphaModFix/>
          </a:blip>
          <a:srcRect l="43719" t="27887" r="32129" b="31400"/>
          <a:stretch/>
        </p:blipFill>
        <p:spPr>
          <a:xfrm>
            <a:off x="2261445" y="1449040"/>
            <a:ext cx="1822304" cy="1740262"/>
          </a:xfrm>
          <a:prstGeom prst="rect">
            <a:avLst/>
          </a:prstGeom>
          <a:noFill/>
          <a:ln>
            <a:noFill/>
          </a:ln>
        </p:spPr>
      </p:pic>
      <p:cxnSp>
        <p:nvCxnSpPr>
          <p:cNvPr id="679" name="Google Shape;679;p45"/>
          <p:cNvCxnSpPr/>
          <p:nvPr/>
        </p:nvCxnSpPr>
        <p:spPr>
          <a:xfrm>
            <a:off x="4390309" y="1522836"/>
            <a:ext cx="11100" cy="3585600"/>
          </a:xfrm>
          <a:prstGeom prst="straightConnector1">
            <a:avLst/>
          </a:prstGeom>
          <a:noFill/>
          <a:ln w="38100" cap="flat" cmpd="sng">
            <a:solidFill>
              <a:schemeClr val="dk2"/>
            </a:solidFill>
            <a:prstDash val="dot"/>
            <a:round/>
            <a:headEnd type="none" w="med" len="med"/>
            <a:tailEnd type="none" w="med" len="med"/>
          </a:ln>
        </p:spPr>
      </p:cxnSp>
      <p:pic>
        <p:nvPicPr>
          <p:cNvPr id="680" name="Google Shape;680;p45"/>
          <p:cNvPicPr preferRelativeResize="0"/>
          <p:nvPr/>
        </p:nvPicPr>
        <p:blipFill>
          <a:blip r:embed="rId4">
            <a:alphaModFix/>
          </a:blip>
          <a:stretch>
            <a:fillRect/>
          </a:stretch>
        </p:blipFill>
        <p:spPr>
          <a:xfrm>
            <a:off x="4738197" y="3858398"/>
            <a:ext cx="924756" cy="931277"/>
          </a:xfrm>
          <a:prstGeom prst="rect">
            <a:avLst/>
          </a:prstGeom>
          <a:noFill/>
          <a:ln>
            <a:noFill/>
          </a:ln>
        </p:spPr>
      </p:pic>
      <p:cxnSp>
        <p:nvCxnSpPr>
          <p:cNvPr id="681" name="Google Shape;681;p45"/>
          <p:cNvCxnSpPr/>
          <p:nvPr/>
        </p:nvCxnSpPr>
        <p:spPr>
          <a:xfrm>
            <a:off x="1564435" y="3411328"/>
            <a:ext cx="5189700" cy="0"/>
          </a:xfrm>
          <a:prstGeom prst="straightConnector1">
            <a:avLst/>
          </a:prstGeom>
          <a:noFill/>
          <a:ln w="38100" cap="flat" cmpd="sng">
            <a:solidFill>
              <a:schemeClr val="dk2"/>
            </a:solidFill>
            <a:prstDash val="dot"/>
            <a:round/>
            <a:headEnd type="none" w="med" len="med"/>
            <a:tailEnd type="none" w="med" len="med"/>
          </a:ln>
        </p:spPr>
      </p:cxnSp>
      <p:pic>
        <p:nvPicPr>
          <p:cNvPr id="682" name="Google Shape;682;p45"/>
          <p:cNvPicPr preferRelativeResize="0"/>
          <p:nvPr/>
        </p:nvPicPr>
        <p:blipFill>
          <a:blip r:embed="rId5">
            <a:alphaModFix/>
          </a:blip>
          <a:stretch>
            <a:fillRect/>
          </a:stretch>
        </p:blipFill>
        <p:spPr>
          <a:xfrm>
            <a:off x="4615451" y="1695853"/>
            <a:ext cx="1487400" cy="1497875"/>
          </a:xfrm>
          <a:prstGeom prst="rect">
            <a:avLst/>
          </a:prstGeom>
          <a:noFill/>
          <a:ln>
            <a:noFill/>
          </a:ln>
        </p:spPr>
      </p:pic>
      <p:sp>
        <p:nvSpPr>
          <p:cNvPr id="683" name="Google Shape;683;p45"/>
          <p:cNvSpPr txBox="1"/>
          <p:nvPr/>
        </p:nvSpPr>
        <p:spPr>
          <a:xfrm>
            <a:off x="516350" y="3557300"/>
            <a:ext cx="1789500" cy="13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Month </a:t>
            </a:r>
            <a:r>
              <a:rPr lang="en" b="1"/>
              <a:t>or</a:t>
            </a:r>
            <a:r>
              <a:rPr lang="en"/>
              <a:t> seasons</a:t>
            </a:r>
            <a:endParaRPr/>
          </a:p>
          <a:p>
            <a:pPr marL="0" lvl="0" indent="0" algn="l" rtl="0">
              <a:spcBef>
                <a:spcPts val="0"/>
              </a:spcBef>
              <a:spcAft>
                <a:spcPts val="0"/>
              </a:spcAft>
              <a:buNone/>
            </a:pPr>
            <a:r>
              <a:rPr lang="en"/>
              <a:t>Hour of the day</a:t>
            </a:r>
            <a:endParaRPr/>
          </a:p>
          <a:p>
            <a:pPr marL="0" lvl="0" indent="0" algn="l" rtl="0">
              <a:spcBef>
                <a:spcPts val="0"/>
              </a:spcBef>
              <a:spcAft>
                <a:spcPts val="0"/>
              </a:spcAft>
              <a:buNone/>
            </a:pPr>
            <a:r>
              <a:rPr lang="en"/>
              <a:t>isWeekend</a:t>
            </a:r>
            <a:endParaRPr/>
          </a:p>
          <a:p>
            <a:pPr marL="0" lvl="0" indent="0" algn="l" rtl="0">
              <a:spcBef>
                <a:spcPts val="0"/>
              </a:spcBef>
              <a:spcAft>
                <a:spcPts val="0"/>
              </a:spcAft>
              <a:buNone/>
            </a:pPr>
            <a:r>
              <a:rPr lang="en"/>
              <a:t>Bus age</a:t>
            </a:r>
            <a:endParaRPr/>
          </a:p>
          <a:p>
            <a:pPr marL="0" lvl="0" indent="0" algn="l" rtl="0">
              <a:spcBef>
                <a:spcPts val="0"/>
              </a:spcBef>
              <a:spcAft>
                <a:spcPts val="0"/>
              </a:spcAft>
              <a:buNone/>
            </a:pPr>
            <a:r>
              <a:rPr lang="en"/>
              <a:t>etc...</a:t>
            </a:r>
            <a:endParaRPr/>
          </a:p>
          <a:p>
            <a:pPr marL="0" lvl="0" indent="0" algn="l" rtl="0">
              <a:spcBef>
                <a:spcPts val="0"/>
              </a:spcBef>
              <a:spcAft>
                <a:spcPts val="0"/>
              </a:spcAft>
              <a:buNone/>
            </a:pPr>
            <a:endParaRPr/>
          </a:p>
        </p:txBody>
      </p:sp>
      <p:sp>
        <p:nvSpPr>
          <p:cNvPr id="684" name="Google Shape;684;p45"/>
          <p:cNvSpPr txBox="1"/>
          <p:nvPr/>
        </p:nvSpPr>
        <p:spPr>
          <a:xfrm>
            <a:off x="6102850" y="3704900"/>
            <a:ext cx="3000000" cy="1186800"/>
          </a:xfrm>
          <a:prstGeom prst="rect">
            <a:avLst/>
          </a:prstGeom>
          <a:noFill/>
          <a:ln>
            <a:noFill/>
          </a:ln>
        </p:spPr>
        <p:txBody>
          <a:bodyPr spcFirstLastPara="1" wrap="square" lIns="114300" tIns="91425" rIns="91425" bIns="91425" anchor="t" anchorCtr="0">
            <a:noAutofit/>
          </a:bodyPr>
          <a:lstStyle/>
          <a:p>
            <a:pPr marL="0" lvl="0" indent="0" algn="l" rtl="0">
              <a:spcBef>
                <a:spcPts val="0"/>
              </a:spcBef>
              <a:spcAft>
                <a:spcPts val="0"/>
              </a:spcAft>
              <a:buNone/>
            </a:pPr>
            <a:r>
              <a:rPr lang="en"/>
              <a:t>Roadway condition</a:t>
            </a:r>
            <a:endParaRPr/>
          </a:p>
          <a:p>
            <a:pPr marL="0" lvl="0" indent="0" algn="l" rtl="0">
              <a:spcBef>
                <a:spcPts val="0"/>
              </a:spcBef>
              <a:spcAft>
                <a:spcPts val="0"/>
              </a:spcAft>
              <a:buNone/>
            </a:pPr>
            <a:r>
              <a:rPr lang="en"/>
              <a:t>Roadway light</a:t>
            </a:r>
            <a:endParaRPr/>
          </a:p>
          <a:p>
            <a:pPr marL="0" lvl="0" indent="0" algn="l" rtl="0">
              <a:spcBef>
                <a:spcPts val="0"/>
              </a:spcBef>
              <a:spcAft>
                <a:spcPts val="0"/>
              </a:spcAft>
              <a:buNone/>
            </a:pPr>
            <a:r>
              <a:rPr lang="en"/>
              <a:t>Roadway Surface</a:t>
            </a:r>
            <a:endParaRPr/>
          </a:p>
          <a:p>
            <a:pPr marL="0" lvl="0" indent="0" algn="l" rtl="0">
              <a:spcBef>
                <a:spcPts val="0"/>
              </a:spcBef>
              <a:spcAft>
                <a:spcPts val="0"/>
              </a:spcAft>
              <a:buNone/>
            </a:pPr>
            <a:r>
              <a:rPr lang="en" strike="sngStrike"/>
              <a:t>Roadway Weather</a:t>
            </a:r>
            <a:endParaRPr strike="sngStrike"/>
          </a:p>
        </p:txBody>
      </p:sp>
      <p:sp>
        <p:nvSpPr>
          <p:cNvPr id="685" name="Google Shape;685;p45"/>
          <p:cNvSpPr txBox="1"/>
          <p:nvPr/>
        </p:nvSpPr>
        <p:spPr>
          <a:xfrm>
            <a:off x="6102850" y="1695850"/>
            <a:ext cx="3000000" cy="8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Driver age</a:t>
            </a:r>
            <a:endParaRPr/>
          </a:p>
          <a:p>
            <a:pPr marL="0" lvl="0" indent="0" algn="l" rtl="0">
              <a:spcBef>
                <a:spcPts val="0"/>
              </a:spcBef>
              <a:spcAft>
                <a:spcPts val="0"/>
              </a:spcAft>
              <a:buNone/>
            </a:pPr>
            <a:r>
              <a:rPr lang="en"/>
              <a:t>Drive gender</a:t>
            </a:r>
            <a:endParaRPr/>
          </a:p>
          <a:p>
            <a:pPr marL="0" lvl="0" indent="0" algn="l" rtl="0">
              <a:spcBef>
                <a:spcPts val="0"/>
              </a:spcBef>
              <a:spcAft>
                <a:spcPts val="0"/>
              </a:spcAft>
              <a:buNone/>
            </a:pPr>
            <a:r>
              <a:rPr lang="en"/>
              <a:t>Lag variables (of the driver):</a:t>
            </a:r>
            <a:endParaRPr/>
          </a:p>
          <a:p>
            <a:pPr marL="457200" lvl="0" indent="-317500" algn="l" rtl="0">
              <a:spcBef>
                <a:spcPts val="0"/>
              </a:spcBef>
              <a:spcAft>
                <a:spcPts val="0"/>
              </a:spcAft>
              <a:buSzPts val="1400"/>
              <a:buChar char="-"/>
            </a:pPr>
            <a:r>
              <a:rPr lang="en"/>
              <a:t>Days since absence</a:t>
            </a:r>
            <a:endParaRPr/>
          </a:p>
          <a:p>
            <a:pPr marL="0" lvl="0" indent="0" algn="l" rtl="0">
              <a:spcBef>
                <a:spcPts val="0"/>
              </a:spcBef>
              <a:spcAft>
                <a:spcPts val="0"/>
              </a:spcAft>
              <a:buNone/>
            </a:pPr>
            <a:r>
              <a:rPr lang="en"/>
              <a:t>	etc ...</a:t>
            </a:r>
            <a:endParaRPr/>
          </a:p>
        </p:txBody>
      </p:sp>
      <p:sp>
        <p:nvSpPr>
          <p:cNvPr id="686" name="Google Shape;686;p4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 </a:t>
            </a:r>
            <a:fld id="{00000000-1234-1234-1234-123412341234}" type="slidenum">
              <a:rPr lang="en"/>
              <a:t>44</a:t>
            </a:fld>
            <a:endParaRPr/>
          </a:p>
        </p:txBody>
      </p:sp>
      <p:sp>
        <p:nvSpPr>
          <p:cNvPr id="687" name="Google Shape;687;p45"/>
          <p:cNvSpPr txBox="1"/>
          <p:nvPr/>
        </p:nvSpPr>
        <p:spPr>
          <a:xfrm>
            <a:off x="4738200" y="1284625"/>
            <a:ext cx="4405800" cy="3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Criteria: Variance_inflation_factor &lt;&lt; 5 (standard)</a:t>
            </a:r>
            <a:endParaRPr/>
          </a:p>
        </p:txBody>
      </p:sp>
      <p:sp>
        <p:nvSpPr>
          <p:cNvPr id="688" name="Google Shape;688;p4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Causal model: logistic regression</a:t>
            </a:r>
            <a:endParaRPr/>
          </a:p>
        </p:txBody>
      </p:sp>
      <p:sp>
        <p:nvSpPr>
          <p:cNvPr id="694" name="Google Shape;694;p4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45</a:t>
            </a:fld>
            <a:endParaRPr/>
          </a:p>
        </p:txBody>
      </p:sp>
      <p:sp>
        <p:nvSpPr>
          <p:cNvPr id="695" name="Google Shape;695;p46"/>
          <p:cNvSpPr txBox="1"/>
          <p:nvPr/>
        </p:nvSpPr>
        <p:spPr>
          <a:xfrm>
            <a:off x="661876" y="1497250"/>
            <a:ext cx="3969000" cy="9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Very Likely causes: Neighborhood</a:t>
            </a:r>
            <a:endParaRPr/>
          </a:p>
        </p:txBody>
      </p:sp>
      <p:graphicFrame>
        <p:nvGraphicFramePr>
          <p:cNvPr id="696" name="Google Shape;696;p46"/>
          <p:cNvGraphicFramePr/>
          <p:nvPr/>
        </p:nvGraphicFramePr>
        <p:xfrm>
          <a:off x="814300" y="1633788"/>
          <a:ext cx="7602450" cy="2851261"/>
        </p:xfrm>
        <a:graphic>
          <a:graphicData uri="http://schemas.openxmlformats.org/drawingml/2006/table">
            <a:tbl>
              <a:tblPr>
                <a:noFill/>
                <a:tableStyleId>{0300C715-8972-49AB-8570-B37E069BF369}</a:tableStyleId>
              </a:tblPr>
              <a:tblGrid>
                <a:gridCol w="2786875">
                  <a:extLst>
                    <a:ext uri="{9D8B030D-6E8A-4147-A177-3AD203B41FA5}">
                      <a16:colId xmlns:a16="http://schemas.microsoft.com/office/drawing/2014/main" val="20000"/>
                    </a:ext>
                  </a:extLst>
                </a:gridCol>
                <a:gridCol w="1252575">
                  <a:extLst>
                    <a:ext uri="{9D8B030D-6E8A-4147-A177-3AD203B41FA5}">
                      <a16:colId xmlns:a16="http://schemas.microsoft.com/office/drawing/2014/main" val="20001"/>
                    </a:ext>
                  </a:extLst>
                </a:gridCol>
                <a:gridCol w="2277600">
                  <a:extLst>
                    <a:ext uri="{9D8B030D-6E8A-4147-A177-3AD203B41FA5}">
                      <a16:colId xmlns:a16="http://schemas.microsoft.com/office/drawing/2014/main" val="20002"/>
                    </a:ext>
                  </a:extLst>
                </a:gridCol>
                <a:gridCol w="12854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None/>
                      </a:pPr>
                      <a:r>
                        <a:rPr lang="en"/>
                        <a:t>Correlation</a:t>
                      </a:r>
                      <a:endParaRPr/>
                    </a:p>
                  </a:txBody>
                  <a:tcPr marL="91425" marR="91425" marT="91425" marB="91425"/>
                </a:tc>
                <a:tc>
                  <a:txBody>
                    <a:bodyPr/>
                    <a:lstStyle/>
                    <a:p>
                      <a:pPr marL="0" lvl="0" indent="0" algn="l" rtl="0">
                        <a:lnSpc>
                          <a:spcPct val="115000"/>
                        </a:lnSpc>
                        <a:spcBef>
                          <a:spcPts val="0"/>
                        </a:spcBef>
                        <a:spcAft>
                          <a:spcPts val="0"/>
                        </a:spcAft>
                        <a:buNone/>
                      </a:pPr>
                      <a:r>
                        <a:rPr lang="en" b="1"/>
                        <a:t>Causal effect</a:t>
                      </a:r>
                      <a:endParaRPr b="1"/>
                    </a:p>
                  </a:txBody>
                  <a:tcPr marL="91425" marR="91425" marT="91425" marB="91425"/>
                </a:tc>
                <a:tc>
                  <a:txBody>
                    <a:bodyPr/>
                    <a:lstStyle/>
                    <a:p>
                      <a:pPr marL="0" lvl="0" indent="0" algn="l" rtl="0">
                        <a:lnSpc>
                          <a:spcPct val="115000"/>
                        </a:lnSpc>
                        <a:spcBef>
                          <a:spcPts val="0"/>
                        </a:spcBef>
                        <a:spcAft>
                          <a:spcPts val="0"/>
                        </a:spcAft>
                        <a:buNone/>
                      </a:pPr>
                      <a:r>
                        <a:rPr lang="en"/>
                        <a:t>P_value</a:t>
                      </a:r>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t>Neighborhood__33_vs_25</a:t>
                      </a:r>
                      <a:endParaRPr/>
                    </a:p>
                  </a:txBody>
                  <a:tcPr marL="91425" marR="91425" marT="91425" marB="91425"/>
                </a:tc>
                <a:tc>
                  <a:txBody>
                    <a:bodyPr/>
                    <a:lstStyle/>
                    <a:p>
                      <a:pPr marL="0" lvl="0" indent="0" algn="l" rtl="0">
                        <a:lnSpc>
                          <a:spcPct val="115000"/>
                        </a:lnSpc>
                        <a:spcBef>
                          <a:spcPts val="0"/>
                        </a:spcBef>
                        <a:spcAft>
                          <a:spcPts val="0"/>
                        </a:spcAft>
                        <a:buNone/>
                      </a:pPr>
                      <a:r>
                        <a:rPr lang="en"/>
                        <a:t>0.049975</a:t>
                      </a:r>
                      <a:endParaRPr/>
                    </a:p>
                  </a:txBody>
                  <a:tcPr marL="91425" marR="91425" marT="91425" marB="91425"/>
                </a:tc>
                <a:tc>
                  <a:txBody>
                    <a:bodyPr/>
                    <a:lstStyle/>
                    <a:p>
                      <a:pPr marL="0" lvl="0" indent="0" algn="l" rtl="0">
                        <a:lnSpc>
                          <a:spcPct val="115000"/>
                        </a:lnSpc>
                        <a:spcBef>
                          <a:spcPts val="0"/>
                        </a:spcBef>
                        <a:spcAft>
                          <a:spcPts val="0"/>
                        </a:spcAft>
                        <a:buNone/>
                      </a:pPr>
                      <a:r>
                        <a:rPr lang="en" b="1"/>
                        <a:t>Totally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0.999741</a:t>
                      </a:r>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Neighborhood__12_vs_25</a:t>
                      </a:r>
                      <a:endParaRPr/>
                    </a:p>
                  </a:txBody>
                  <a:tcPr marL="91425" marR="91425" marT="91425" marB="91425"/>
                </a:tc>
                <a:tc>
                  <a:txBody>
                    <a:bodyPr/>
                    <a:lstStyle/>
                    <a:p>
                      <a:pPr marL="0" lvl="0" indent="0" algn="l" rtl="0">
                        <a:lnSpc>
                          <a:spcPct val="115000"/>
                        </a:lnSpc>
                        <a:spcBef>
                          <a:spcPts val="0"/>
                        </a:spcBef>
                        <a:spcAft>
                          <a:spcPts val="0"/>
                        </a:spcAft>
                        <a:buNone/>
                      </a:pPr>
                      <a:r>
                        <a:rPr lang="en"/>
                        <a:t>0.070746</a:t>
                      </a:r>
                      <a:endParaRPr/>
                    </a:p>
                  </a:txBody>
                  <a:tcPr marL="91425" marR="91425" marT="91425" marB="91425"/>
                </a:tc>
                <a:tc>
                  <a:txBody>
                    <a:bodyPr/>
                    <a:lstStyle/>
                    <a:p>
                      <a:pPr marL="0" lvl="0" indent="0" algn="l" rtl="0">
                        <a:lnSpc>
                          <a:spcPct val="115000"/>
                        </a:lnSpc>
                        <a:spcBef>
                          <a:spcPts val="0"/>
                        </a:spcBef>
                        <a:spcAft>
                          <a:spcPts val="0"/>
                        </a:spcAft>
                        <a:buNone/>
                      </a:pPr>
                      <a:r>
                        <a:rPr lang="en" b="1"/>
                        <a:t>Totally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0.997555</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Neighborhood__39_vs_25</a:t>
                      </a:r>
                      <a:endParaRPr/>
                    </a:p>
                  </a:txBody>
                  <a:tcPr marL="91425" marR="91425" marT="91425" marB="91425"/>
                </a:tc>
                <a:tc>
                  <a:txBody>
                    <a:bodyPr/>
                    <a:lstStyle/>
                    <a:p>
                      <a:pPr marL="0" lvl="0" indent="0" algn="l" rtl="0">
                        <a:lnSpc>
                          <a:spcPct val="115000"/>
                        </a:lnSpc>
                        <a:spcBef>
                          <a:spcPts val="0"/>
                        </a:spcBef>
                        <a:spcAft>
                          <a:spcPts val="0"/>
                        </a:spcAft>
                        <a:buNone/>
                      </a:pPr>
                      <a:r>
                        <a:rPr lang="en"/>
                        <a:t>0.070746</a:t>
                      </a:r>
                      <a:endParaRPr/>
                    </a:p>
                  </a:txBody>
                  <a:tcPr marL="91425" marR="91425" marT="91425" marB="91425"/>
                </a:tc>
                <a:tc>
                  <a:txBody>
                    <a:bodyPr/>
                    <a:lstStyle/>
                    <a:p>
                      <a:pPr marL="0" lvl="0" indent="0" algn="l" rtl="0">
                        <a:lnSpc>
                          <a:spcPct val="115000"/>
                        </a:lnSpc>
                        <a:spcBef>
                          <a:spcPts val="0"/>
                        </a:spcBef>
                        <a:spcAft>
                          <a:spcPts val="0"/>
                        </a:spcAft>
                        <a:buNone/>
                      </a:pPr>
                      <a:r>
                        <a:rPr lang="en" b="1"/>
                        <a:t>Totally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0.996898</a:t>
                      </a: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t>Neighborhood__27_vs_25</a:t>
                      </a:r>
                      <a:endParaRPr/>
                    </a:p>
                  </a:txBody>
                  <a:tcPr marL="91425" marR="91425" marT="91425" marB="91425"/>
                </a:tc>
                <a:tc>
                  <a:txBody>
                    <a:bodyPr/>
                    <a:lstStyle/>
                    <a:p>
                      <a:pPr marL="0" lvl="0" indent="0" algn="l" rtl="0">
                        <a:lnSpc>
                          <a:spcPct val="115000"/>
                        </a:lnSpc>
                        <a:spcBef>
                          <a:spcPts val="0"/>
                        </a:spcBef>
                        <a:spcAft>
                          <a:spcPts val="0"/>
                        </a:spcAft>
                        <a:buNone/>
                      </a:pPr>
                      <a:r>
                        <a:rPr lang="en"/>
                        <a:t>0.03109</a:t>
                      </a:r>
                      <a:endParaRPr/>
                    </a:p>
                  </a:txBody>
                  <a:tcPr marL="91425" marR="91425" marT="91425" marB="91425"/>
                </a:tc>
                <a:tc>
                  <a:txBody>
                    <a:bodyPr/>
                    <a:lstStyle/>
                    <a:p>
                      <a:pPr marL="0" lvl="0" indent="0" algn="l" rtl="0">
                        <a:lnSpc>
                          <a:spcPct val="115000"/>
                        </a:lnSpc>
                        <a:spcBef>
                          <a:spcPts val="0"/>
                        </a:spcBef>
                        <a:spcAft>
                          <a:spcPts val="0"/>
                        </a:spcAft>
                        <a:buNone/>
                      </a:pPr>
                      <a:r>
                        <a:rPr lang="en" b="1"/>
                        <a:t>27.8% more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0.809414</a:t>
                      </a: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a:t>Neighborhood__42_vs_25</a:t>
                      </a:r>
                      <a:endParaRPr/>
                    </a:p>
                  </a:txBody>
                  <a:tcPr marL="91425" marR="91425" marT="91425" marB="91425"/>
                </a:tc>
                <a:tc>
                  <a:txBody>
                    <a:bodyPr/>
                    <a:lstStyle/>
                    <a:p>
                      <a:pPr marL="0" lvl="0" indent="0" algn="l" rtl="0">
                        <a:lnSpc>
                          <a:spcPct val="115000"/>
                        </a:lnSpc>
                        <a:spcBef>
                          <a:spcPts val="0"/>
                        </a:spcBef>
                        <a:spcAft>
                          <a:spcPts val="0"/>
                        </a:spcAft>
                        <a:buNone/>
                      </a:pPr>
                      <a:r>
                        <a:rPr lang="en"/>
                        <a:t>0.009661</a:t>
                      </a:r>
                      <a:endParaRPr/>
                    </a:p>
                  </a:txBody>
                  <a:tcPr marL="91425" marR="91425" marT="91425" marB="91425"/>
                </a:tc>
                <a:tc>
                  <a:txBody>
                    <a:bodyPr/>
                    <a:lstStyle/>
                    <a:p>
                      <a:pPr marL="0" lvl="0" indent="0" algn="l" rtl="0">
                        <a:lnSpc>
                          <a:spcPct val="115000"/>
                        </a:lnSpc>
                        <a:spcBef>
                          <a:spcPts val="0"/>
                        </a:spcBef>
                        <a:spcAft>
                          <a:spcPts val="0"/>
                        </a:spcAft>
                        <a:buNone/>
                      </a:pPr>
                      <a:r>
                        <a:rPr lang="en" b="1"/>
                        <a:t>26.5% more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0.833052</a:t>
                      </a: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a:t>Neighborhood__25 (Baseline)</a:t>
                      </a:r>
                      <a:endParaRPr/>
                    </a:p>
                  </a:txBody>
                  <a:tcPr marL="91425" marR="91425" marT="91425" marB="91425"/>
                </a:tc>
                <a:tc>
                  <a:txBody>
                    <a:bodyPr/>
                    <a:lstStyle/>
                    <a:p>
                      <a:pPr marL="0" lvl="0" indent="0" algn="l" rtl="0">
                        <a:spcBef>
                          <a:spcPts val="0"/>
                        </a:spcBef>
                        <a:spcAft>
                          <a:spcPts val="0"/>
                        </a:spcAft>
                        <a:buNone/>
                      </a:pPr>
                      <a:r>
                        <a:rPr lang="en"/>
                        <a:t>NA</a:t>
                      </a:r>
                      <a:endParaRPr/>
                    </a:p>
                  </a:txBody>
                  <a:tcPr marL="91425" marR="91425" marT="91425" marB="91425"/>
                </a:tc>
                <a:tc>
                  <a:txBody>
                    <a:bodyPr/>
                    <a:lstStyle/>
                    <a:p>
                      <a:pPr marL="0" lvl="0" indent="0" algn="l" rtl="0">
                        <a:lnSpc>
                          <a:spcPct val="115000"/>
                        </a:lnSpc>
                        <a:spcBef>
                          <a:spcPts val="0"/>
                        </a:spcBef>
                        <a:spcAft>
                          <a:spcPts val="0"/>
                        </a:spcAft>
                        <a:buNone/>
                      </a:pPr>
                      <a:r>
                        <a:rPr lang="en" b="1"/>
                        <a:t>NA</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grpSp>
        <p:nvGrpSpPr>
          <p:cNvPr id="697" name="Google Shape;697;p46"/>
          <p:cNvGrpSpPr/>
          <p:nvPr/>
        </p:nvGrpSpPr>
        <p:grpSpPr>
          <a:xfrm>
            <a:off x="5185100" y="860788"/>
            <a:ext cx="1122000" cy="766200"/>
            <a:chOff x="5323025" y="1410000"/>
            <a:chExt cx="1122000" cy="766200"/>
          </a:xfrm>
        </p:grpSpPr>
        <p:sp>
          <p:nvSpPr>
            <p:cNvPr id="698" name="Google Shape;698;p46"/>
            <p:cNvSpPr/>
            <p:nvPr/>
          </p:nvSpPr>
          <p:spPr>
            <a:xfrm>
              <a:off x="5323025" y="1410000"/>
              <a:ext cx="1122000" cy="76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6"/>
            <p:cNvSpPr txBox="1"/>
            <p:nvPr/>
          </p:nvSpPr>
          <p:spPr>
            <a:xfrm>
              <a:off x="5323025" y="1432950"/>
              <a:ext cx="1122000" cy="7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How big the effect is</a:t>
              </a:r>
              <a:endParaRPr>
                <a:latin typeface="Calibri"/>
                <a:ea typeface="Calibri"/>
                <a:cs typeface="Calibri"/>
                <a:sym typeface="Calibri"/>
              </a:endParaRPr>
            </a:p>
          </p:txBody>
        </p:sp>
      </p:grpSp>
      <p:grpSp>
        <p:nvGrpSpPr>
          <p:cNvPr id="700" name="Google Shape;700;p46"/>
          <p:cNvGrpSpPr/>
          <p:nvPr/>
        </p:nvGrpSpPr>
        <p:grpSpPr>
          <a:xfrm>
            <a:off x="7162625" y="632188"/>
            <a:ext cx="1122000" cy="766200"/>
            <a:chOff x="5551625" y="876600"/>
            <a:chExt cx="1122000" cy="766200"/>
          </a:xfrm>
        </p:grpSpPr>
        <p:sp>
          <p:nvSpPr>
            <p:cNvPr id="701" name="Google Shape;701;p46"/>
            <p:cNvSpPr/>
            <p:nvPr/>
          </p:nvSpPr>
          <p:spPr>
            <a:xfrm>
              <a:off x="5551625" y="876600"/>
              <a:ext cx="1122000" cy="76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6"/>
            <p:cNvSpPr txBox="1"/>
            <p:nvPr/>
          </p:nvSpPr>
          <p:spPr>
            <a:xfrm>
              <a:off x="5551625" y="899550"/>
              <a:ext cx="1122000" cy="7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How confident we are</a:t>
              </a:r>
              <a:endParaRPr>
                <a:latin typeface="Calibri"/>
                <a:ea typeface="Calibri"/>
                <a:cs typeface="Calibri"/>
                <a:sym typeface="Calibri"/>
              </a:endParaRPr>
            </a:p>
          </p:txBody>
        </p:sp>
      </p:grpSp>
      <p:grpSp>
        <p:nvGrpSpPr>
          <p:cNvPr id="703" name="Google Shape;703;p46"/>
          <p:cNvGrpSpPr/>
          <p:nvPr/>
        </p:nvGrpSpPr>
        <p:grpSpPr>
          <a:xfrm>
            <a:off x="3817175" y="860788"/>
            <a:ext cx="1122000" cy="766200"/>
            <a:chOff x="5323025" y="1105200"/>
            <a:chExt cx="1122000" cy="766200"/>
          </a:xfrm>
        </p:grpSpPr>
        <p:sp>
          <p:nvSpPr>
            <p:cNvPr id="704" name="Google Shape;704;p46"/>
            <p:cNvSpPr/>
            <p:nvPr/>
          </p:nvSpPr>
          <p:spPr>
            <a:xfrm>
              <a:off x="5323025" y="1105200"/>
              <a:ext cx="1122000" cy="7662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6"/>
            <p:cNvSpPr txBox="1"/>
            <p:nvPr/>
          </p:nvSpPr>
          <p:spPr>
            <a:xfrm>
              <a:off x="5323025" y="1128150"/>
              <a:ext cx="1122000" cy="7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How big the effect &amp; Prevalence</a:t>
              </a:r>
              <a:endParaRPr>
                <a:latin typeface="Calibri"/>
                <a:ea typeface="Calibri"/>
                <a:cs typeface="Calibri"/>
                <a:sym typeface="Calibri"/>
              </a:endParaRPr>
            </a:p>
          </p:txBody>
        </p:sp>
      </p:grpSp>
      <p:sp>
        <p:nvSpPr>
          <p:cNvPr id="706" name="Google Shape;706;p4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6"/>
          <p:cNvSpPr txBox="1"/>
          <p:nvPr/>
        </p:nvSpPr>
        <p:spPr>
          <a:xfrm>
            <a:off x="814300" y="4726450"/>
            <a:ext cx="3681000" cy="299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 Causal effect = exp(coefficient) -1</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Causal model: logistic regression</a:t>
            </a:r>
            <a:endParaRPr/>
          </a:p>
        </p:txBody>
      </p:sp>
      <p:sp>
        <p:nvSpPr>
          <p:cNvPr id="713" name="Google Shape;713;p4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46</a:t>
            </a:fld>
            <a:endParaRPr/>
          </a:p>
        </p:txBody>
      </p:sp>
      <p:sp>
        <p:nvSpPr>
          <p:cNvPr id="714" name="Google Shape;714;p47"/>
          <p:cNvSpPr txBox="1"/>
          <p:nvPr/>
        </p:nvSpPr>
        <p:spPr>
          <a:xfrm>
            <a:off x="814276" y="1497250"/>
            <a:ext cx="3969000" cy="9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Likely causes</a:t>
            </a:r>
            <a:endParaRPr/>
          </a:p>
        </p:txBody>
      </p:sp>
      <p:graphicFrame>
        <p:nvGraphicFramePr>
          <p:cNvPr id="715" name="Google Shape;715;p47"/>
          <p:cNvGraphicFramePr/>
          <p:nvPr/>
        </p:nvGraphicFramePr>
        <p:xfrm>
          <a:off x="814275" y="1497250"/>
          <a:ext cx="7633225" cy="3018071"/>
        </p:xfrm>
        <a:graphic>
          <a:graphicData uri="http://schemas.openxmlformats.org/drawingml/2006/table">
            <a:tbl>
              <a:tblPr>
                <a:noFill/>
                <a:tableStyleId>{0300C715-8972-49AB-8570-B37E069BF369}</a:tableStyleId>
              </a:tblPr>
              <a:tblGrid>
                <a:gridCol w="3554050">
                  <a:extLst>
                    <a:ext uri="{9D8B030D-6E8A-4147-A177-3AD203B41FA5}">
                      <a16:colId xmlns:a16="http://schemas.microsoft.com/office/drawing/2014/main" val="20000"/>
                    </a:ext>
                  </a:extLst>
                </a:gridCol>
                <a:gridCol w="1212200">
                  <a:extLst>
                    <a:ext uri="{9D8B030D-6E8A-4147-A177-3AD203B41FA5}">
                      <a16:colId xmlns:a16="http://schemas.microsoft.com/office/drawing/2014/main" val="20001"/>
                    </a:ext>
                  </a:extLst>
                </a:gridCol>
                <a:gridCol w="1647650">
                  <a:extLst>
                    <a:ext uri="{9D8B030D-6E8A-4147-A177-3AD203B41FA5}">
                      <a16:colId xmlns:a16="http://schemas.microsoft.com/office/drawing/2014/main" val="20002"/>
                    </a:ext>
                  </a:extLst>
                </a:gridCol>
                <a:gridCol w="1219325">
                  <a:extLst>
                    <a:ext uri="{9D8B030D-6E8A-4147-A177-3AD203B41FA5}">
                      <a16:colId xmlns:a16="http://schemas.microsoft.com/office/drawing/2014/main" val="20003"/>
                    </a:ext>
                  </a:extLst>
                </a:gridCol>
              </a:tblGrid>
              <a:tr h="3853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None/>
                      </a:pPr>
                      <a:r>
                        <a:rPr lang="en"/>
                        <a:t>Correlation</a:t>
                      </a:r>
                      <a:endParaRPr/>
                    </a:p>
                  </a:txBody>
                  <a:tcPr marL="91425" marR="91425" marT="91425" marB="91425"/>
                </a:tc>
                <a:tc>
                  <a:txBody>
                    <a:bodyPr/>
                    <a:lstStyle/>
                    <a:p>
                      <a:pPr marL="0" lvl="0" indent="0" algn="l" rtl="0">
                        <a:lnSpc>
                          <a:spcPct val="115000"/>
                        </a:lnSpc>
                        <a:spcBef>
                          <a:spcPts val="0"/>
                        </a:spcBef>
                        <a:spcAft>
                          <a:spcPts val="0"/>
                        </a:spcAft>
                        <a:buNone/>
                      </a:pPr>
                      <a:r>
                        <a:rPr lang="en" b="1"/>
                        <a:t>Causal effect*</a:t>
                      </a:r>
                      <a:endParaRPr b="1"/>
                    </a:p>
                  </a:txBody>
                  <a:tcPr marL="91425" marR="91425" marT="91425" marB="91425"/>
                </a:tc>
                <a:tc>
                  <a:txBody>
                    <a:bodyPr/>
                    <a:lstStyle/>
                    <a:p>
                      <a:pPr marL="0" lvl="0" indent="0" algn="l" rtl="0">
                        <a:lnSpc>
                          <a:spcPct val="115000"/>
                        </a:lnSpc>
                        <a:spcBef>
                          <a:spcPts val="0"/>
                        </a:spcBef>
                        <a:spcAft>
                          <a:spcPts val="0"/>
                        </a:spcAft>
                        <a:buNone/>
                      </a:pPr>
                      <a:r>
                        <a:rPr lang="en"/>
                        <a:t>P_value</a:t>
                      </a:r>
                      <a:endParaRPr/>
                    </a:p>
                  </a:txBody>
                  <a:tcPr marL="91425" marR="91425" marT="91425" marB="91425"/>
                </a:tc>
                <a:extLst>
                  <a:ext uri="{0D108BD9-81ED-4DB2-BD59-A6C34878D82A}">
                    <a16:rowId xmlns:a16="http://schemas.microsoft.com/office/drawing/2014/main" val="10000"/>
                  </a:ext>
                </a:extLst>
              </a:tr>
              <a:tr h="607075">
                <a:tc>
                  <a:txBody>
                    <a:bodyPr/>
                    <a:lstStyle/>
                    <a:p>
                      <a:pPr marL="0" lvl="0" indent="0" algn="l" rtl="0">
                        <a:spcBef>
                          <a:spcPts val="0"/>
                        </a:spcBef>
                        <a:spcAft>
                          <a:spcPts val="0"/>
                        </a:spcAft>
                        <a:buNone/>
                      </a:pPr>
                      <a:r>
                        <a:rPr lang="en"/>
                        <a:t>SpeedLimitCategory__0 (comparing to 4)</a:t>
                      </a:r>
                      <a:endParaRPr/>
                    </a:p>
                  </a:txBody>
                  <a:tcPr marL="91425" marR="91425" marT="91425" marB="91425"/>
                </a:tc>
                <a:tc>
                  <a:txBody>
                    <a:bodyPr/>
                    <a:lstStyle/>
                    <a:p>
                      <a:pPr marL="0" lvl="0" indent="0" algn="l" rtl="0">
                        <a:lnSpc>
                          <a:spcPct val="115000"/>
                        </a:lnSpc>
                        <a:spcBef>
                          <a:spcPts val="0"/>
                        </a:spcBef>
                        <a:spcAft>
                          <a:spcPts val="0"/>
                        </a:spcAft>
                        <a:buNone/>
                      </a:pPr>
                      <a:r>
                        <a:rPr lang="en"/>
                        <a:t>0.049975</a:t>
                      </a:r>
                      <a:endParaRPr/>
                    </a:p>
                  </a:txBody>
                  <a:tcPr marL="91425" marR="91425" marT="91425" marB="91425"/>
                </a:tc>
                <a:tc>
                  <a:txBody>
                    <a:bodyPr/>
                    <a:lstStyle/>
                    <a:p>
                      <a:pPr marL="0" lvl="0" indent="0" algn="l" rtl="0">
                        <a:lnSpc>
                          <a:spcPct val="115000"/>
                        </a:lnSpc>
                        <a:spcBef>
                          <a:spcPts val="0"/>
                        </a:spcBef>
                        <a:spcAft>
                          <a:spcPts val="0"/>
                        </a:spcAft>
                        <a:buNone/>
                      </a:pPr>
                      <a:r>
                        <a:rPr lang="en" b="1"/>
                        <a:t>Totally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0.999721</a:t>
                      </a:r>
                      <a:endParaRPr/>
                    </a:p>
                  </a:txBody>
                  <a:tcPr marL="91425" marR="91425" marT="91425" marB="91425"/>
                </a:tc>
                <a:extLst>
                  <a:ext uri="{0D108BD9-81ED-4DB2-BD59-A6C34878D82A}">
                    <a16:rowId xmlns:a16="http://schemas.microsoft.com/office/drawing/2014/main" val="10001"/>
                  </a:ext>
                </a:extLst>
              </a:tr>
              <a:tr h="607075">
                <a:tc>
                  <a:txBody>
                    <a:bodyPr/>
                    <a:lstStyle/>
                    <a:p>
                      <a:pPr marL="0" lvl="0" indent="0" algn="l" rtl="0">
                        <a:spcBef>
                          <a:spcPts val="0"/>
                        </a:spcBef>
                        <a:spcAft>
                          <a:spcPts val="0"/>
                        </a:spcAft>
                        <a:buNone/>
                      </a:pPr>
                      <a:r>
                        <a:rPr lang="en"/>
                        <a:t>SpeedLimitCategory__1  (comparing to 4)</a:t>
                      </a:r>
                      <a:endParaRPr/>
                    </a:p>
                  </a:txBody>
                  <a:tcPr marL="91425" marR="91425" marT="91425" marB="91425"/>
                </a:tc>
                <a:tc>
                  <a:txBody>
                    <a:bodyPr/>
                    <a:lstStyle/>
                    <a:p>
                      <a:pPr marL="0" lvl="0" indent="0" algn="l" rtl="0">
                        <a:lnSpc>
                          <a:spcPct val="115000"/>
                        </a:lnSpc>
                        <a:spcBef>
                          <a:spcPts val="0"/>
                        </a:spcBef>
                        <a:spcAft>
                          <a:spcPts val="0"/>
                        </a:spcAft>
                        <a:buNone/>
                      </a:pPr>
                      <a:r>
                        <a:rPr lang="en"/>
                        <a:t>-0.04034</a:t>
                      </a:r>
                      <a:endParaRPr/>
                    </a:p>
                  </a:txBody>
                  <a:tcPr marL="91425" marR="91425" marT="91425" marB="91425"/>
                </a:tc>
                <a:tc>
                  <a:txBody>
                    <a:bodyPr/>
                    <a:lstStyle/>
                    <a:p>
                      <a:pPr marL="0" lvl="0" indent="0" algn="l" rtl="0">
                        <a:lnSpc>
                          <a:spcPct val="115000"/>
                        </a:lnSpc>
                        <a:spcBef>
                          <a:spcPts val="0"/>
                        </a:spcBef>
                        <a:spcAft>
                          <a:spcPts val="0"/>
                        </a:spcAft>
                        <a:buNone/>
                      </a:pPr>
                      <a:r>
                        <a:rPr lang="en" b="1"/>
                        <a:t>Not preventable</a:t>
                      </a:r>
                      <a:endParaRPr b="1"/>
                    </a:p>
                    <a:p>
                      <a:pPr marL="0" lvl="0" indent="0" algn="l" rtl="0">
                        <a:lnSpc>
                          <a:spcPct val="115000"/>
                        </a:lnSpc>
                        <a:spcBef>
                          <a:spcPts val="0"/>
                        </a:spcBef>
                        <a:spcAft>
                          <a:spcPts val="0"/>
                        </a:spcAft>
                        <a:buNone/>
                      </a:pPr>
                      <a:endParaRPr b="1"/>
                    </a:p>
                  </a:txBody>
                  <a:tcPr marL="91425" marR="91425" marT="91425" marB="91425"/>
                </a:tc>
                <a:tc>
                  <a:txBody>
                    <a:bodyPr/>
                    <a:lstStyle/>
                    <a:p>
                      <a:pPr marL="0" lvl="0" indent="0" algn="l" rtl="0">
                        <a:lnSpc>
                          <a:spcPct val="115000"/>
                        </a:lnSpc>
                        <a:spcBef>
                          <a:spcPts val="0"/>
                        </a:spcBef>
                        <a:spcAft>
                          <a:spcPts val="0"/>
                        </a:spcAft>
                        <a:buNone/>
                      </a:pPr>
                      <a:r>
                        <a:rPr lang="en"/>
                        <a:t>0.999748</a:t>
                      </a:r>
                      <a:endParaRPr/>
                    </a:p>
                  </a:txBody>
                  <a:tcPr marL="91425" marR="91425" marT="91425" marB="91425"/>
                </a:tc>
                <a:extLst>
                  <a:ext uri="{0D108BD9-81ED-4DB2-BD59-A6C34878D82A}">
                    <a16:rowId xmlns:a16="http://schemas.microsoft.com/office/drawing/2014/main" val="10002"/>
                  </a:ext>
                </a:extLst>
              </a:tr>
              <a:tr h="607075">
                <a:tc>
                  <a:txBody>
                    <a:bodyPr/>
                    <a:lstStyle/>
                    <a:p>
                      <a:pPr marL="0" lvl="0" indent="0" algn="l" rtl="0">
                        <a:spcBef>
                          <a:spcPts val="0"/>
                        </a:spcBef>
                        <a:spcAft>
                          <a:spcPts val="0"/>
                        </a:spcAft>
                        <a:buNone/>
                      </a:pPr>
                      <a:r>
                        <a:rPr lang="en"/>
                        <a:t>RoadwayLightConditions__4_vs_2</a:t>
                      </a:r>
                      <a:endParaRPr/>
                    </a:p>
                  </a:txBody>
                  <a:tcPr marL="91425" marR="91425" marT="91425" marB="91425"/>
                </a:tc>
                <a:tc>
                  <a:txBody>
                    <a:bodyPr/>
                    <a:lstStyle/>
                    <a:p>
                      <a:pPr marL="0" lvl="0" indent="0" algn="l" rtl="0">
                        <a:lnSpc>
                          <a:spcPct val="115000"/>
                        </a:lnSpc>
                        <a:spcBef>
                          <a:spcPts val="0"/>
                        </a:spcBef>
                        <a:spcAft>
                          <a:spcPts val="0"/>
                        </a:spcAft>
                        <a:buNone/>
                      </a:pPr>
                      <a:r>
                        <a:rPr lang="en"/>
                        <a:t>0.034483</a:t>
                      </a:r>
                      <a:endParaRPr/>
                    </a:p>
                  </a:txBody>
                  <a:tcPr marL="91425" marR="91425" marT="91425" marB="91425"/>
                </a:tc>
                <a:tc>
                  <a:txBody>
                    <a:bodyPr/>
                    <a:lstStyle/>
                    <a:p>
                      <a:pPr marL="0" lvl="0" indent="0" algn="l" rtl="0">
                        <a:lnSpc>
                          <a:spcPct val="115000"/>
                        </a:lnSpc>
                        <a:spcBef>
                          <a:spcPts val="0"/>
                        </a:spcBef>
                        <a:spcAft>
                          <a:spcPts val="0"/>
                        </a:spcAft>
                        <a:buNone/>
                      </a:pPr>
                      <a:r>
                        <a:rPr lang="en" b="1"/>
                        <a:t>23.7% more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0.908607</a:t>
                      </a:r>
                      <a:endParaRPr/>
                    </a:p>
                  </a:txBody>
                  <a:tcPr marL="91425" marR="91425" marT="91425" marB="91425"/>
                </a:tc>
                <a:extLst>
                  <a:ext uri="{0D108BD9-81ED-4DB2-BD59-A6C34878D82A}">
                    <a16:rowId xmlns:a16="http://schemas.microsoft.com/office/drawing/2014/main" val="10003"/>
                  </a:ext>
                </a:extLst>
              </a:tr>
              <a:tr h="607075">
                <a:tc>
                  <a:txBody>
                    <a:bodyPr/>
                    <a:lstStyle/>
                    <a:p>
                      <a:pPr marL="0" lvl="0" indent="0" algn="l" rtl="0">
                        <a:spcBef>
                          <a:spcPts val="0"/>
                        </a:spcBef>
                        <a:spcAft>
                          <a:spcPts val="0"/>
                        </a:spcAft>
                        <a:buNone/>
                      </a:pPr>
                      <a:r>
                        <a:rPr lang="en"/>
                        <a:t>Roadway__2_vs_5</a:t>
                      </a:r>
                      <a:endParaRPr/>
                    </a:p>
                  </a:txBody>
                  <a:tcPr marL="91425" marR="91425" marT="91425" marB="91425"/>
                </a:tc>
                <a:tc>
                  <a:txBody>
                    <a:bodyPr/>
                    <a:lstStyle/>
                    <a:p>
                      <a:pPr marL="0" lvl="0" indent="0" algn="l" rtl="0">
                        <a:lnSpc>
                          <a:spcPct val="115000"/>
                        </a:lnSpc>
                        <a:spcBef>
                          <a:spcPts val="0"/>
                        </a:spcBef>
                        <a:spcAft>
                          <a:spcPts val="0"/>
                        </a:spcAft>
                        <a:buNone/>
                      </a:pPr>
                      <a:r>
                        <a:rPr lang="en"/>
                        <a:t>-0.00947</a:t>
                      </a:r>
                      <a:endParaRPr/>
                    </a:p>
                  </a:txBody>
                  <a:tcPr marL="91425" marR="91425" marT="91425" marB="91425"/>
                </a:tc>
                <a:tc>
                  <a:txBody>
                    <a:bodyPr/>
                    <a:lstStyle/>
                    <a:p>
                      <a:pPr marL="0" lvl="0" indent="0" algn="l" rtl="0">
                        <a:lnSpc>
                          <a:spcPct val="115000"/>
                        </a:lnSpc>
                        <a:spcBef>
                          <a:spcPts val="0"/>
                        </a:spcBef>
                        <a:spcAft>
                          <a:spcPts val="0"/>
                        </a:spcAft>
                        <a:buNone/>
                      </a:pPr>
                      <a:r>
                        <a:rPr lang="en" b="1"/>
                        <a:t>16.3% less preventable</a:t>
                      </a:r>
                      <a:endParaRPr b="1"/>
                    </a:p>
                  </a:txBody>
                  <a:tcPr marL="91425" marR="91425" marT="91425" marB="91425"/>
                </a:tc>
                <a:tc>
                  <a:txBody>
                    <a:bodyPr/>
                    <a:lstStyle/>
                    <a:p>
                      <a:pPr marL="0" lvl="0" indent="0" algn="l" rtl="0">
                        <a:lnSpc>
                          <a:spcPct val="115000"/>
                        </a:lnSpc>
                        <a:spcBef>
                          <a:spcPts val="0"/>
                        </a:spcBef>
                        <a:spcAft>
                          <a:spcPts val="0"/>
                        </a:spcAft>
                        <a:buNone/>
                      </a:pPr>
                      <a:r>
                        <a:rPr lang="en"/>
                        <a:t>0.86083</a:t>
                      </a:r>
                      <a:endParaRPr/>
                    </a:p>
                  </a:txBody>
                  <a:tcPr marL="91425" marR="91425" marT="91425" marB="91425"/>
                </a:tc>
                <a:extLst>
                  <a:ext uri="{0D108BD9-81ED-4DB2-BD59-A6C34878D82A}">
                    <a16:rowId xmlns:a16="http://schemas.microsoft.com/office/drawing/2014/main" val="10004"/>
                  </a:ext>
                </a:extLst>
              </a:tr>
            </a:tbl>
          </a:graphicData>
        </a:graphic>
      </p:graphicFrame>
      <p:sp>
        <p:nvSpPr>
          <p:cNvPr id="716" name="Google Shape;716;p47"/>
          <p:cNvSpPr txBox="1"/>
          <p:nvPr/>
        </p:nvSpPr>
        <p:spPr>
          <a:xfrm>
            <a:off x="814275" y="4527875"/>
            <a:ext cx="3681000" cy="299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 Causal effect = exp(coefficient) -1</a:t>
            </a:r>
            <a:endParaRPr/>
          </a:p>
        </p:txBody>
      </p:sp>
      <p:sp>
        <p:nvSpPr>
          <p:cNvPr id="717" name="Google Shape;717;p4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8"/>
          <p:cNvSpPr txBox="1">
            <a:spLocks noGrp="1"/>
          </p:cNvSpPr>
          <p:nvPr>
            <p:ph type="title"/>
          </p:nvPr>
        </p:nvSpPr>
        <p:spPr>
          <a:xfrm>
            <a:off x="814275" y="392575"/>
            <a:ext cx="56943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Geoinformation Output</a:t>
            </a:r>
            <a:endParaRPr/>
          </a:p>
        </p:txBody>
      </p:sp>
      <p:grpSp>
        <p:nvGrpSpPr>
          <p:cNvPr id="723" name="Google Shape;723;p48"/>
          <p:cNvGrpSpPr/>
          <p:nvPr/>
        </p:nvGrpSpPr>
        <p:grpSpPr>
          <a:xfrm>
            <a:off x="263104" y="580107"/>
            <a:ext cx="407743" cy="391135"/>
            <a:chOff x="5233525" y="4954450"/>
            <a:chExt cx="538275" cy="516350"/>
          </a:xfrm>
        </p:grpSpPr>
        <p:sp>
          <p:nvSpPr>
            <p:cNvPr id="724" name="Google Shape;724;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5" name="Google Shape;735;p48"/>
          <p:cNvSpPr txBox="1"/>
          <p:nvPr/>
        </p:nvSpPr>
        <p:spPr>
          <a:xfrm>
            <a:off x="5994800" y="1585325"/>
            <a:ext cx="2962200" cy="25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Roboto Condensed"/>
                <a:ea typeface="Roboto Condensed"/>
                <a:cs typeface="Roboto Condensed"/>
                <a:sym typeface="Roboto Condensed"/>
              </a:rPr>
              <a:t>An interactive map </a:t>
            </a:r>
            <a:r>
              <a:rPr lang="en" sz="1800">
                <a:latin typeface="Roboto Condensed Light"/>
                <a:ea typeface="Roboto Condensed Light"/>
                <a:cs typeface="Roboto Condensed Light"/>
                <a:sym typeface="Roboto Condensed Light"/>
              </a:rPr>
              <a:t>to show:</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Accident hotspots</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Bus stops</a:t>
            </a:r>
            <a:endParaRPr sz="1800">
              <a:latin typeface="Roboto Condensed Light"/>
              <a:ea typeface="Roboto Condensed Light"/>
              <a:cs typeface="Roboto Condensed Light"/>
              <a:sym typeface="Roboto Condensed Light"/>
            </a:endParaRPr>
          </a:p>
          <a:p>
            <a:pPr marL="457200" lvl="0" indent="-342900" algn="l" rtl="0">
              <a:spcBef>
                <a:spcPts val="0"/>
              </a:spcBef>
              <a:spcAft>
                <a:spcPts val="0"/>
              </a:spcAft>
              <a:buSzPts val="1800"/>
              <a:buFont typeface="Roboto Condensed Light"/>
              <a:buChar char="●"/>
            </a:pPr>
            <a:r>
              <a:rPr lang="en" sz="1800">
                <a:latin typeface="Roboto Condensed Light"/>
                <a:ea typeface="Roboto Condensed Light"/>
                <a:cs typeface="Roboto Condensed Light"/>
                <a:sym typeface="Roboto Condensed Light"/>
              </a:rPr>
              <a:t>Past accidents</a:t>
            </a:r>
            <a:endParaRPr sz="180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8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800" b="1">
                <a:latin typeface="Roboto Condensed"/>
                <a:ea typeface="Roboto Condensed"/>
                <a:cs typeface="Roboto Condensed"/>
                <a:sym typeface="Roboto Condensed"/>
              </a:rPr>
              <a:t>Hotspot </a:t>
            </a:r>
            <a:r>
              <a:rPr lang="en" sz="1800">
                <a:latin typeface="Roboto Condensed Light"/>
                <a:ea typeface="Roboto Condensed Light"/>
                <a:cs typeface="Roboto Condensed Light"/>
                <a:sym typeface="Roboto Condensed Light"/>
              </a:rPr>
              <a:t>is correlated with </a:t>
            </a:r>
            <a:r>
              <a:rPr lang="en" sz="1800" b="1">
                <a:latin typeface="Roboto Condensed"/>
                <a:ea typeface="Roboto Condensed"/>
                <a:cs typeface="Roboto Condensed"/>
                <a:sym typeface="Roboto Condensed"/>
              </a:rPr>
              <a:t>not preventable</a:t>
            </a:r>
            <a:endParaRPr sz="1800" b="1">
              <a:latin typeface="Roboto Condensed"/>
              <a:ea typeface="Roboto Condensed"/>
              <a:cs typeface="Roboto Condensed"/>
              <a:sym typeface="Roboto Condensed"/>
            </a:endParaRPr>
          </a:p>
        </p:txBody>
      </p:sp>
      <p:sp>
        <p:nvSpPr>
          <p:cNvPr id="736" name="Google Shape;736;p4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 </a:t>
            </a:r>
            <a:fld id="{00000000-1234-1234-1234-123412341234}" type="slidenum">
              <a:rPr lang="en"/>
              <a:t>47</a:t>
            </a:fld>
            <a:endParaRPr/>
          </a:p>
        </p:txBody>
      </p:sp>
      <p:pic>
        <p:nvPicPr>
          <p:cNvPr id="737" name="Google Shape;737;p48"/>
          <p:cNvPicPr preferRelativeResize="0"/>
          <p:nvPr/>
        </p:nvPicPr>
        <p:blipFill rotWithShape="1">
          <a:blip r:embed="rId3">
            <a:alphaModFix/>
          </a:blip>
          <a:srcRect l="39671" t="13197" r="7900" b="13197"/>
          <a:stretch/>
        </p:blipFill>
        <p:spPr>
          <a:xfrm>
            <a:off x="860776" y="1466850"/>
            <a:ext cx="4319347" cy="3410600"/>
          </a:xfrm>
          <a:prstGeom prst="rect">
            <a:avLst/>
          </a:prstGeom>
          <a:noFill/>
          <a:ln>
            <a:noFill/>
          </a:ln>
        </p:spPr>
      </p:pic>
      <p:sp>
        <p:nvSpPr>
          <p:cNvPr id="738" name="Google Shape;738;p4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9"/>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Future Work</a:t>
            </a:r>
            <a:endParaRPr sz="6000"/>
          </a:p>
        </p:txBody>
      </p:sp>
      <p:sp>
        <p:nvSpPr>
          <p:cNvPr id="744" name="Google Shape;744;p4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48</a:t>
            </a:fld>
            <a:endParaRPr/>
          </a:p>
        </p:txBody>
      </p:sp>
      <p:sp>
        <p:nvSpPr>
          <p:cNvPr id="745" name="Google Shape;745;p49"/>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a:solidFill>
                  <a:srgbClr val="3F5378"/>
                </a:solidFill>
                <a:latin typeface="Roboto Condensed"/>
                <a:ea typeface="Roboto Condensed"/>
                <a:cs typeface="Roboto Condensed"/>
                <a:sym typeface="Roboto Condensed"/>
              </a:rPr>
              <a:t>5</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Future Work</a:t>
            </a:r>
            <a:endParaRPr sz="2800" dirty="0"/>
          </a:p>
        </p:txBody>
      </p:sp>
      <p:sp>
        <p:nvSpPr>
          <p:cNvPr id="639" name="Google Shape;639;p4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49</a:t>
            </a:fld>
            <a:endParaRPr/>
          </a:p>
        </p:txBody>
      </p:sp>
      <p:grpSp>
        <p:nvGrpSpPr>
          <p:cNvPr id="640" name="Google Shape;640;p44"/>
          <p:cNvGrpSpPr/>
          <p:nvPr/>
        </p:nvGrpSpPr>
        <p:grpSpPr>
          <a:xfrm>
            <a:off x="291308" y="610085"/>
            <a:ext cx="349624" cy="331179"/>
            <a:chOff x="2583100" y="2973775"/>
            <a:chExt cx="461550" cy="437200"/>
          </a:xfrm>
        </p:grpSpPr>
        <p:sp>
          <p:nvSpPr>
            <p:cNvPr id="641" name="Google Shape;641;p44"/>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4"/>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5" name="Google Shape;645;p44"/>
          <p:cNvSpPr txBox="1"/>
          <p:nvPr/>
        </p:nvSpPr>
        <p:spPr>
          <a:xfrm>
            <a:off x="740482" y="1497375"/>
            <a:ext cx="5583478" cy="2700300"/>
          </a:xfrm>
          <a:prstGeom prst="rect">
            <a:avLst/>
          </a:prstGeom>
          <a:noFill/>
          <a:ln>
            <a:noFill/>
          </a:ln>
        </p:spPr>
        <p:txBody>
          <a:bodyPr spcFirstLastPara="1" wrap="square" lIns="91425" tIns="91425" rIns="91425" bIns="91425" anchor="ctr" anchorCtr="0">
            <a:noAutofit/>
          </a:bodyPr>
          <a:lstStyle/>
          <a:p>
            <a:pPr marR="0" lvl="0" algn="l" rtl="0">
              <a:lnSpc>
                <a:spcPct val="150000"/>
              </a:lnSpc>
              <a:spcBef>
                <a:spcPts val="600"/>
              </a:spcBef>
              <a:spcAft>
                <a:spcPts val="0"/>
              </a:spcAft>
              <a:buClr>
                <a:schemeClr val="accent4"/>
              </a:buClr>
              <a:buSzPts val="2400"/>
            </a:pPr>
            <a:endParaRPr lang="en" sz="2000" b="1" dirty="0">
              <a:solidFill>
                <a:schemeClr val="tx1"/>
              </a:solidFill>
              <a:latin typeface="Roboto Condensed Light"/>
              <a:ea typeface="Roboto Condensed Light"/>
              <a:sym typeface="Roboto Condensed Light"/>
            </a:endParaRPr>
          </a:p>
          <a:p>
            <a:pPr marL="342900" marR="0" lvl="0" indent="-342900" algn="l" rtl="0">
              <a:lnSpc>
                <a:spcPct val="150000"/>
              </a:lnSpc>
              <a:spcBef>
                <a:spcPts val="600"/>
              </a:spcBef>
              <a:spcAft>
                <a:spcPts val="0"/>
              </a:spcAft>
              <a:buClr>
                <a:schemeClr val="accent4"/>
              </a:buClr>
              <a:buSzPts val="2400"/>
              <a:buFont typeface="Arial" panose="020B0604020202020204" pitchFamily="34" charset="0"/>
              <a:buChar char="•"/>
            </a:pPr>
            <a:r>
              <a:rPr lang="en" sz="2000" b="1" dirty="0">
                <a:solidFill>
                  <a:schemeClr val="tx1"/>
                </a:solidFill>
                <a:latin typeface="Roboto Condensed Light"/>
                <a:ea typeface="Roboto Condensed Light"/>
                <a:sym typeface="Roboto Condensed Light"/>
              </a:rPr>
              <a:t>Wrap up code and dashboard</a:t>
            </a:r>
          </a:p>
          <a:p>
            <a:pPr marL="342900" marR="0" lvl="0" indent="-342900" algn="l" rtl="0">
              <a:lnSpc>
                <a:spcPct val="150000"/>
              </a:lnSpc>
              <a:spcBef>
                <a:spcPts val="600"/>
              </a:spcBef>
              <a:spcAft>
                <a:spcPts val="0"/>
              </a:spcAft>
              <a:buClr>
                <a:schemeClr val="accent4"/>
              </a:buClr>
              <a:buSzPts val="2400"/>
              <a:buFont typeface="Arial" panose="020B0604020202020204" pitchFamily="34" charset="0"/>
              <a:buChar char="•"/>
            </a:pPr>
            <a:r>
              <a:rPr lang="en" sz="2000" b="1" dirty="0">
                <a:solidFill>
                  <a:schemeClr val="tx1"/>
                </a:solidFill>
                <a:latin typeface="Roboto Condensed Light"/>
                <a:ea typeface="Roboto Condensed Light"/>
                <a:sym typeface="Roboto Condensed Light"/>
              </a:rPr>
              <a:t>Come up with business suggestions</a:t>
            </a:r>
          </a:p>
          <a:p>
            <a:pPr marL="342900" marR="0" lvl="0" indent="-342900" algn="l" rtl="0">
              <a:lnSpc>
                <a:spcPct val="150000"/>
              </a:lnSpc>
              <a:spcBef>
                <a:spcPts val="600"/>
              </a:spcBef>
              <a:spcAft>
                <a:spcPts val="0"/>
              </a:spcAft>
              <a:buClr>
                <a:schemeClr val="accent4"/>
              </a:buClr>
              <a:buSzPts val="2400"/>
              <a:buFont typeface="Arial" panose="020B0604020202020204" pitchFamily="34" charset="0"/>
              <a:buChar char="•"/>
            </a:pPr>
            <a:r>
              <a:rPr lang="en" sz="2000" b="1" dirty="0">
                <a:solidFill>
                  <a:schemeClr val="tx1"/>
                </a:solidFill>
                <a:latin typeface="Roboto Condensed Light"/>
                <a:ea typeface="Roboto Condensed Light"/>
                <a:sym typeface="Roboto Condensed Light"/>
              </a:rPr>
              <a:t>Compile report</a:t>
            </a:r>
            <a:endParaRPr sz="2000" dirty="0">
              <a:solidFill>
                <a:schemeClr val="tx1"/>
              </a:solidFill>
            </a:endParaRPr>
          </a:p>
        </p:txBody>
      </p:sp>
    </p:spTree>
    <p:extLst>
      <p:ext uri="{BB962C8B-B14F-4D97-AF65-F5344CB8AC3E}">
        <p14:creationId xmlns:p14="http://schemas.microsoft.com/office/powerpoint/2010/main" val="1963483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Business Understanding</a:t>
            </a:r>
            <a:endParaRPr/>
          </a:p>
        </p:txBody>
      </p:sp>
      <p:sp>
        <p:nvSpPr>
          <p:cNvPr id="185" name="Google Shape;185;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grpSp>
        <p:nvGrpSpPr>
          <p:cNvPr id="186" name="Google Shape;186;p13"/>
          <p:cNvGrpSpPr/>
          <p:nvPr/>
        </p:nvGrpSpPr>
        <p:grpSpPr>
          <a:xfrm>
            <a:off x="263101" y="580106"/>
            <a:ext cx="407743" cy="391135"/>
            <a:chOff x="5233525" y="4954450"/>
            <a:chExt cx="538275" cy="516350"/>
          </a:xfrm>
        </p:grpSpPr>
        <p:sp>
          <p:nvSpPr>
            <p:cNvPr id="187" name="Google Shape;187;p1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13"/>
          <p:cNvGrpSpPr/>
          <p:nvPr/>
        </p:nvGrpSpPr>
        <p:grpSpPr>
          <a:xfrm>
            <a:off x="266798" y="1748173"/>
            <a:ext cx="8580732" cy="2483647"/>
            <a:chOff x="7509" y="928224"/>
            <a:chExt cx="8580732" cy="2483647"/>
          </a:xfrm>
        </p:grpSpPr>
        <p:sp>
          <p:nvSpPr>
            <p:cNvPr id="199" name="Google Shape;199;p13"/>
            <p:cNvSpPr/>
            <p:nvPr/>
          </p:nvSpPr>
          <p:spPr>
            <a:xfrm>
              <a:off x="158575" y="1796827"/>
              <a:ext cx="2319292" cy="76431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3"/>
            <p:cNvSpPr txBox="1"/>
            <p:nvPr/>
          </p:nvSpPr>
          <p:spPr>
            <a:xfrm>
              <a:off x="7509" y="1796826"/>
              <a:ext cx="2605800" cy="764400"/>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 sz="2100" b="1" i="0" u="none" strike="noStrike" cap="none">
                  <a:solidFill>
                    <a:schemeClr val="dk1"/>
                  </a:solidFill>
                  <a:latin typeface="Roboto Condensed Light"/>
                  <a:ea typeface="Roboto Condensed Light"/>
                  <a:cs typeface="Roboto Condensed Light"/>
                  <a:sym typeface="Roboto Condensed Light"/>
                </a:rPr>
                <a:t>Identify causality </a:t>
              </a:r>
              <a:endParaRPr/>
            </a:p>
            <a:p>
              <a:pPr marL="0" marR="0" lvl="0" indent="0" algn="ctr" rtl="0">
                <a:lnSpc>
                  <a:spcPct val="90000"/>
                </a:lnSpc>
                <a:spcBef>
                  <a:spcPts val="0"/>
                </a:spcBef>
                <a:spcAft>
                  <a:spcPts val="0"/>
                </a:spcAft>
                <a:buClr>
                  <a:srgbClr val="000000"/>
                </a:buClr>
                <a:buSzPts val="1600"/>
                <a:buFont typeface="Arial"/>
                <a:buNone/>
              </a:pPr>
              <a:r>
                <a:rPr lang="en" sz="2100" b="1" i="0" u="none" strike="noStrike" cap="none">
                  <a:solidFill>
                    <a:schemeClr val="dk1"/>
                  </a:solidFill>
                  <a:latin typeface="Roboto Condensed Light"/>
                  <a:ea typeface="Roboto Condensed Light"/>
                  <a:cs typeface="Roboto Condensed Light"/>
                  <a:sym typeface="Roboto Condensed Light"/>
                </a:rPr>
                <a:t>+ prediction</a:t>
              </a:r>
              <a:endParaRPr sz="2100" b="1" i="0" u="none" strike="noStrike" cap="none">
                <a:solidFill>
                  <a:schemeClr val="dk1"/>
                </a:solidFill>
                <a:latin typeface="Roboto Condensed Light"/>
                <a:ea typeface="Roboto Condensed Light"/>
                <a:cs typeface="Roboto Condensed Light"/>
                <a:sym typeface="Roboto Condensed Light"/>
              </a:endParaRPr>
            </a:p>
          </p:txBody>
        </p:sp>
        <p:sp>
          <p:nvSpPr>
            <p:cNvPr id="201" name="Google Shape;201;p13"/>
            <p:cNvSpPr/>
            <p:nvPr/>
          </p:nvSpPr>
          <p:spPr>
            <a:xfrm>
              <a:off x="155940" y="1564370"/>
              <a:ext cx="184489" cy="184489"/>
            </a:xfrm>
            <a:prstGeom prst="ellipse">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3"/>
            <p:cNvSpPr/>
            <p:nvPr/>
          </p:nvSpPr>
          <p:spPr>
            <a:xfrm>
              <a:off x="285082" y="1306085"/>
              <a:ext cx="184489" cy="184489"/>
            </a:xfrm>
            <a:prstGeom prst="ellipse">
              <a:avLst/>
            </a:prstGeom>
            <a:solidFill>
              <a:srgbClr val="293650"/>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3"/>
            <p:cNvSpPr/>
            <p:nvPr/>
          </p:nvSpPr>
          <p:spPr>
            <a:xfrm>
              <a:off x="595024" y="1357742"/>
              <a:ext cx="289911" cy="289911"/>
            </a:xfrm>
            <a:prstGeom prst="ellipse">
              <a:avLst/>
            </a:prstGeom>
            <a:solidFill>
              <a:srgbClr val="2D3C59"/>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3"/>
            <p:cNvSpPr/>
            <p:nvPr/>
          </p:nvSpPr>
          <p:spPr>
            <a:xfrm>
              <a:off x="853309" y="1073629"/>
              <a:ext cx="184489" cy="184489"/>
            </a:xfrm>
            <a:prstGeom prst="ellipse">
              <a:avLst/>
            </a:prstGeom>
            <a:solidFill>
              <a:srgbClr val="324261"/>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3"/>
            <p:cNvSpPr/>
            <p:nvPr/>
          </p:nvSpPr>
          <p:spPr>
            <a:xfrm>
              <a:off x="1189079" y="970315"/>
              <a:ext cx="184489" cy="184489"/>
            </a:xfrm>
            <a:prstGeom prst="ellipse">
              <a:avLst/>
            </a:prstGeom>
            <a:solidFill>
              <a:srgbClr val="36486A"/>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3"/>
            <p:cNvSpPr/>
            <p:nvPr/>
          </p:nvSpPr>
          <p:spPr>
            <a:xfrm>
              <a:off x="1602335" y="1151115"/>
              <a:ext cx="184489" cy="184489"/>
            </a:xfrm>
            <a:prstGeom prst="ellipse">
              <a:avLst/>
            </a:prstGeom>
            <a:solidFill>
              <a:srgbClr val="3B4E73"/>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3"/>
            <p:cNvSpPr/>
            <p:nvPr/>
          </p:nvSpPr>
          <p:spPr>
            <a:xfrm>
              <a:off x="1860620" y="1280257"/>
              <a:ext cx="289911" cy="289911"/>
            </a:xfrm>
            <a:prstGeom prst="ellipse">
              <a:avLst/>
            </a:prstGeom>
            <a:solidFill>
              <a:srgbClr val="3F547B"/>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3"/>
            <p:cNvSpPr/>
            <p:nvPr/>
          </p:nvSpPr>
          <p:spPr>
            <a:xfrm>
              <a:off x="2222218" y="1564370"/>
              <a:ext cx="184489" cy="184489"/>
            </a:xfrm>
            <a:prstGeom prst="ellipse">
              <a:avLst/>
            </a:prstGeom>
            <a:solidFill>
              <a:srgbClr val="445A84"/>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3"/>
            <p:cNvSpPr/>
            <p:nvPr/>
          </p:nvSpPr>
          <p:spPr>
            <a:xfrm>
              <a:off x="2377189" y="1848484"/>
              <a:ext cx="184489" cy="184489"/>
            </a:xfrm>
            <a:prstGeom prst="ellipse">
              <a:avLst/>
            </a:prstGeom>
            <a:solidFill>
              <a:srgbClr val="48608D"/>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3"/>
            <p:cNvSpPr/>
            <p:nvPr/>
          </p:nvSpPr>
          <p:spPr>
            <a:xfrm>
              <a:off x="1034108" y="1306085"/>
              <a:ext cx="474400" cy="474400"/>
            </a:xfrm>
            <a:prstGeom prst="ellipse">
              <a:avLst/>
            </a:prstGeom>
            <a:solidFill>
              <a:srgbClr val="4D6695"/>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3"/>
            <p:cNvSpPr/>
            <p:nvPr/>
          </p:nvSpPr>
          <p:spPr>
            <a:xfrm>
              <a:off x="26798" y="2287568"/>
              <a:ext cx="184489" cy="184489"/>
            </a:xfrm>
            <a:prstGeom prst="ellipse">
              <a:avLst/>
            </a:prstGeom>
            <a:solidFill>
              <a:srgbClr val="516E9E"/>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3"/>
            <p:cNvSpPr/>
            <p:nvPr/>
          </p:nvSpPr>
          <p:spPr>
            <a:xfrm>
              <a:off x="181768" y="2520024"/>
              <a:ext cx="289911" cy="289911"/>
            </a:xfrm>
            <a:prstGeom prst="ellipse">
              <a:avLst/>
            </a:prstGeom>
            <a:solidFill>
              <a:srgbClr val="5574A7"/>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3"/>
            <p:cNvSpPr/>
            <p:nvPr/>
          </p:nvSpPr>
          <p:spPr>
            <a:xfrm>
              <a:off x="569196" y="2726652"/>
              <a:ext cx="421689" cy="421689"/>
            </a:xfrm>
            <a:prstGeom prst="ellipse">
              <a:avLst/>
            </a:prstGeom>
            <a:solidFill>
              <a:srgbClr val="5E7BAC"/>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3"/>
            <p:cNvSpPr/>
            <p:nvPr/>
          </p:nvSpPr>
          <p:spPr>
            <a:xfrm>
              <a:off x="1111594" y="3062422"/>
              <a:ext cx="184489" cy="184489"/>
            </a:xfrm>
            <a:prstGeom prst="ellipse">
              <a:avLst/>
            </a:prstGeom>
            <a:solidFill>
              <a:srgbClr val="6682B0"/>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3"/>
            <p:cNvSpPr/>
            <p:nvPr/>
          </p:nvSpPr>
          <p:spPr>
            <a:xfrm>
              <a:off x="1214908" y="2726652"/>
              <a:ext cx="289911" cy="289911"/>
            </a:xfrm>
            <a:prstGeom prst="ellipse">
              <a:avLst/>
            </a:prstGeom>
            <a:solidFill>
              <a:srgbClr val="6F89B5"/>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3"/>
            <p:cNvSpPr/>
            <p:nvPr/>
          </p:nvSpPr>
          <p:spPr>
            <a:xfrm>
              <a:off x="1473192" y="3088251"/>
              <a:ext cx="184489" cy="184489"/>
            </a:xfrm>
            <a:prstGeom prst="ellipse">
              <a:avLst/>
            </a:prstGeom>
            <a:solidFill>
              <a:srgbClr val="7890B9"/>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3"/>
            <p:cNvSpPr/>
            <p:nvPr/>
          </p:nvSpPr>
          <p:spPr>
            <a:xfrm>
              <a:off x="1705649" y="2674995"/>
              <a:ext cx="421689" cy="421689"/>
            </a:xfrm>
            <a:prstGeom prst="ellipse">
              <a:avLst/>
            </a:prstGeom>
            <a:solidFill>
              <a:srgbClr val="8097BE"/>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3"/>
            <p:cNvSpPr/>
            <p:nvPr/>
          </p:nvSpPr>
          <p:spPr>
            <a:xfrm>
              <a:off x="2273875" y="2571681"/>
              <a:ext cx="289911" cy="289911"/>
            </a:xfrm>
            <a:prstGeom prst="ellipse">
              <a:avLst/>
            </a:prstGeom>
            <a:solidFill>
              <a:srgbClr val="879EC4"/>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3"/>
            <p:cNvSpPr/>
            <p:nvPr/>
          </p:nvSpPr>
          <p:spPr>
            <a:xfrm>
              <a:off x="2563787" y="1357313"/>
              <a:ext cx="851428" cy="1625470"/>
            </a:xfrm>
            <a:prstGeom prst="chevron">
              <a:avLst>
                <a:gd name="adj" fmla="val 62310"/>
              </a:avLst>
            </a:prstGeom>
            <a:solidFill>
              <a:schemeClr val="accent2"/>
            </a:soli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3"/>
            <p:cNvSpPr/>
            <p:nvPr/>
          </p:nvSpPr>
          <p:spPr>
            <a:xfrm>
              <a:off x="3415216" y="1358102"/>
              <a:ext cx="2322078" cy="162545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3"/>
            <p:cNvSpPr txBox="1"/>
            <p:nvPr/>
          </p:nvSpPr>
          <p:spPr>
            <a:xfrm>
              <a:off x="3154636" y="1358102"/>
              <a:ext cx="2322078" cy="1625455"/>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 sz="2100" b="1" i="0" u="none" strike="noStrike" cap="none">
                  <a:solidFill>
                    <a:srgbClr val="263248"/>
                  </a:solidFill>
                  <a:latin typeface="Roboto Condensed Light"/>
                  <a:ea typeface="Roboto Condensed Light"/>
                  <a:cs typeface="Roboto Condensed Light"/>
                  <a:sym typeface="Roboto Condensed Light"/>
                </a:rPr>
                <a:t>Take actions</a:t>
              </a:r>
              <a:endParaRPr sz="2100" b="1" i="0" u="none" strike="noStrike" cap="none">
                <a:solidFill>
                  <a:srgbClr val="263248"/>
                </a:solidFill>
                <a:latin typeface="Roboto Condensed Light"/>
                <a:ea typeface="Roboto Condensed Light"/>
                <a:cs typeface="Roboto Condensed Light"/>
                <a:sym typeface="Roboto Condensed Light"/>
              </a:endParaRPr>
            </a:p>
          </p:txBody>
        </p:sp>
        <p:sp>
          <p:nvSpPr>
            <p:cNvPr id="222" name="Google Shape;222;p13"/>
            <p:cNvSpPr/>
            <p:nvPr/>
          </p:nvSpPr>
          <p:spPr>
            <a:xfrm>
              <a:off x="4944711" y="1357313"/>
              <a:ext cx="851428" cy="1625470"/>
            </a:xfrm>
            <a:prstGeom prst="chevron">
              <a:avLst>
                <a:gd name="adj" fmla="val 62310"/>
              </a:avLst>
            </a:prstGeom>
            <a:solidFill>
              <a:srgbClr val="90A5C8"/>
            </a:solidFill>
            <a:ln>
              <a:noFill/>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3"/>
            <p:cNvSpPr/>
            <p:nvPr/>
          </p:nvSpPr>
          <p:spPr>
            <a:xfrm>
              <a:off x="6104594" y="928224"/>
              <a:ext cx="2483647" cy="2483647"/>
            </a:xfrm>
            <a:prstGeom prst="ellipse">
              <a:avLst/>
            </a:prstGeom>
            <a:solidFill>
              <a:srgbClr val="90A5C8"/>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3"/>
            <p:cNvSpPr txBox="1"/>
            <p:nvPr/>
          </p:nvSpPr>
          <p:spPr>
            <a:xfrm>
              <a:off x="6149508" y="1528301"/>
              <a:ext cx="2319300" cy="1395600"/>
            </a:xfrm>
            <a:prstGeom prst="rect">
              <a:avLst/>
            </a:prstGeom>
            <a:noFill/>
            <a:ln>
              <a:noFill/>
            </a:ln>
          </p:spPr>
          <p:txBody>
            <a:bodyPr spcFirstLastPara="1" wrap="square" lIns="0" tIns="0" rIns="0" bIns="0" anchor="ctr" anchorCtr="0">
              <a:noAutofit/>
            </a:bodyPr>
            <a:lstStyle/>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Improve the quality of service </a:t>
              </a:r>
              <a:endParaRPr sz="1600" b="1" i="0" u="none" strike="noStrike" cap="none">
                <a:solidFill>
                  <a:srgbClr val="263248"/>
                </a:solidFill>
                <a:latin typeface="Roboto Condensed Light"/>
                <a:ea typeface="Roboto Condensed Light"/>
                <a:cs typeface="Roboto Condensed Light"/>
                <a:sym typeface="Roboto Condensed Light"/>
              </a:endParaRPr>
            </a:p>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decrease cost</a:t>
              </a:r>
              <a:endParaRPr sz="1600" b="1" i="0" u="none" strike="noStrike" cap="none">
                <a:solidFill>
                  <a:srgbClr val="263248"/>
                </a:solidFill>
                <a:latin typeface="Roboto Condensed Light"/>
                <a:ea typeface="Roboto Condensed Light"/>
                <a:cs typeface="Roboto Condensed Light"/>
                <a:sym typeface="Roboto Condensed Light"/>
              </a:endParaRPr>
            </a:p>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avoid unnecessary injuries and damages</a:t>
              </a:r>
              <a:endParaRPr sz="1600" b="1" i="0" u="none" strike="noStrike" cap="none">
                <a:solidFill>
                  <a:srgbClr val="263248"/>
                </a:solidFill>
                <a:latin typeface="Roboto Condensed Light"/>
                <a:ea typeface="Roboto Condensed Light"/>
                <a:cs typeface="Roboto Condensed Light"/>
                <a:sym typeface="Roboto Condensed Light"/>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dirty="0"/>
              <a:t>Acknowledgement</a:t>
            </a:r>
            <a:endParaRPr sz="2800" dirty="0"/>
          </a:p>
        </p:txBody>
      </p:sp>
      <p:sp>
        <p:nvSpPr>
          <p:cNvPr id="639" name="Google Shape;639;p4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50</a:t>
            </a:fld>
            <a:endParaRPr/>
          </a:p>
        </p:txBody>
      </p:sp>
      <p:grpSp>
        <p:nvGrpSpPr>
          <p:cNvPr id="640" name="Google Shape;640;p44"/>
          <p:cNvGrpSpPr/>
          <p:nvPr/>
        </p:nvGrpSpPr>
        <p:grpSpPr>
          <a:xfrm>
            <a:off x="291308" y="610085"/>
            <a:ext cx="349624" cy="331179"/>
            <a:chOff x="2583100" y="2973775"/>
            <a:chExt cx="461550" cy="437200"/>
          </a:xfrm>
        </p:grpSpPr>
        <p:sp>
          <p:nvSpPr>
            <p:cNvPr id="641" name="Google Shape;641;p44"/>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4"/>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5" name="Google Shape;645;p44"/>
          <p:cNvSpPr txBox="1"/>
          <p:nvPr/>
        </p:nvSpPr>
        <p:spPr>
          <a:xfrm>
            <a:off x="740482" y="1497375"/>
            <a:ext cx="5583478" cy="27003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600"/>
              </a:spcBef>
              <a:spcAft>
                <a:spcPts val="0"/>
              </a:spcAft>
              <a:buClr>
                <a:schemeClr val="accent4"/>
              </a:buClr>
              <a:buSzPts val="2400"/>
              <a:buFont typeface="Roboto Condensed Light"/>
              <a:buNone/>
            </a:pPr>
            <a:r>
              <a:rPr lang="en" sz="2000" b="1" dirty="0">
                <a:solidFill>
                  <a:srgbClr val="FF9800"/>
                </a:solidFill>
                <a:latin typeface="Roboto Condensed Light"/>
                <a:ea typeface="Roboto Condensed Light"/>
                <a:sym typeface="Roboto Condensed Light"/>
              </a:rPr>
              <a:t>Thanks for</a:t>
            </a:r>
          </a:p>
          <a:p>
            <a:pPr marL="0" marR="0" lvl="0" indent="0" algn="l" rtl="0">
              <a:lnSpc>
                <a:spcPct val="150000"/>
              </a:lnSpc>
              <a:spcBef>
                <a:spcPts val="600"/>
              </a:spcBef>
              <a:spcAft>
                <a:spcPts val="0"/>
              </a:spcAft>
              <a:buClr>
                <a:schemeClr val="accent4"/>
              </a:buClr>
              <a:buSzPts val="2400"/>
              <a:buFont typeface="Roboto Condensed Light"/>
              <a:buNone/>
            </a:pPr>
            <a:r>
              <a:rPr lang="en" sz="2800" b="1" dirty="0">
                <a:solidFill>
                  <a:schemeClr val="tx1"/>
                </a:solidFill>
                <a:latin typeface="Roboto Condensed Light"/>
                <a:ea typeface="Roboto Condensed Light"/>
                <a:sym typeface="Roboto Condensed Light"/>
              </a:rPr>
              <a:t>RTS Quality Service Team</a:t>
            </a:r>
          </a:p>
          <a:p>
            <a:pPr marL="0" marR="0" lvl="0" indent="0" algn="l" rtl="0">
              <a:lnSpc>
                <a:spcPct val="150000"/>
              </a:lnSpc>
              <a:spcBef>
                <a:spcPts val="600"/>
              </a:spcBef>
              <a:spcAft>
                <a:spcPts val="0"/>
              </a:spcAft>
              <a:buClr>
                <a:schemeClr val="accent4"/>
              </a:buClr>
              <a:buSzPts val="2400"/>
              <a:buFont typeface="Roboto Condensed Light"/>
              <a:buNone/>
            </a:pPr>
            <a:r>
              <a:rPr lang="en" sz="2800" b="1" dirty="0">
                <a:solidFill>
                  <a:schemeClr val="tx1"/>
                </a:solidFill>
                <a:latin typeface="Roboto Condensed Light"/>
                <a:ea typeface="Roboto Condensed Light"/>
                <a:sym typeface="Roboto Condensed Light"/>
              </a:rPr>
              <a:t>Professor Ajay</a:t>
            </a:r>
          </a:p>
          <a:p>
            <a:pPr marL="0" marR="0" lvl="0" indent="0" algn="l" rtl="0">
              <a:lnSpc>
                <a:spcPct val="150000"/>
              </a:lnSpc>
              <a:spcBef>
                <a:spcPts val="600"/>
              </a:spcBef>
              <a:spcAft>
                <a:spcPts val="0"/>
              </a:spcAft>
              <a:buClr>
                <a:schemeClr val="accent4"/>
              </a:buClr>
              <a:buSzPts val="2400"/>
              <a:buFont typeface="Roboto Condensed Light"/>
              <a:buNone/>
            </a:pPr>
            <a:r>
              <a:rPr lang="en" sz="2800" b="1" dirty="0">
                <a:solidFill>
                  <a:schemeClr val="tx1"/>
                </a:solidFill>
                <a:latin typeface="Roboto Condensed Light"/>
                <a:ea typeface="Roboto Condensed Light"/>
                <a:sym typeface="Roboto Condensed Light"/>
              </a:rPr>
              <a:t>Professor P.J.</a:t>
            </a:r>
          </a:p>
        </p:txBody>
      </p:sp>
    </p:spTree>
    <p:extLst>
      <p:ext uri="{BB962C8B-B14F-4D97-AF65-F5344CB8AC3E}">
        <p14:creationId xmlns:p14="http://schemas.microsoft.com/office/powerpoint/2010/main" val="950589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4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51</a:t>
            </a:fld>
            <a:endParaRPr/>
          </a:p>
        </p:txBody>
      </p:sp>
      <p:sp>
        <p:nvSpPr>
          <p:cNvPr id="706" name="Google Shape;706;p49"/>
          <p:cNvSpPr txBox="1">
            <a:spLocks noGrp="1"/>
          </p:cNvSpPr>
          <p:nvPr>
            <p:ph type="ctrTitle" idx="4294967295"/>
          </p:nvPr>
        </p:nvSpPr>
        <p:spPr>
          <a:xfrm>
            <a:off x="1275150" y="2364400"/>
            <a:ext cx="65937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5"/>
                </a:solidFill>
                <a:latin typeface="Roboto Condensed"/>
                <a:ea typeface="Roboto Condensed"/>
                <a:cs typeface="Roboto Condensed"/>
                <a:sym typeface="Roboto Condensed"/>
              </a:rPr>
              <a:t>THANKS!</a:t>
            </a:r>
            <a:endParaRPr sz="6000" b="1" i="0" u="none" strike="noStrike" cap="none">
              <a:solidFill>
                <a:schemeClr val="accent5"/>
              </a:solidFill>
              <a:latin typeface="Roboto Condensed"/>
              <a:ea typeface="Roboto Condensed"/>
              <a:cs typeface="Roboto Condensed"/>
              <a:sym typeface="Roboto Condensed"/>
            </a:endParaRPr>
          </a:p>
        </p:txBody>
      </p:sp>
      <p:sp>
        <p:nvSpPr>
          <p:cNvPr id="707" name="Google Shape;707;p49"/>
          <p:cNvSpPr txBox="1">
            <a:spLocks noGrp="1"/>
          </p:cNvSpPr>
          <p:nvPr>
            <p:ph type="subTitle" idx="4294967295"/>
          </p:nvPr>
        </p:nvSpPr>
        <p:spPr>
          <a:xfrm>
            <a:off x="1275150" y="3230000"/>
            <a:ext cx="6593700" cy="134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4"/>
              </a:buClr>
              <a:buSzPts val="2400"/>
              <a:buFont typeface="Roboto Condensed Light"/>
              <a:buNone/>
            </a:pPr>
            <a:r>
              <a:rPr lang="en" sz="2800" b="1" i="0" u="none" strike="noStrike" cap="none">
                <a:solidFill>
                  <a:schemeClr val="dk1"/>
                </a:solidFill>
                <a:latin typeface="Roboto Condensed Light"/>
                <a:ea typeface="Roboto Condensed Light"/>
                <a:cs typeface="Roboto Condensed Light"/>
                <a:sym typeface="Roboto Condensed Light"/>
              </a:rPr>
              <a:t>Any questions?</a:t>
            </a:r>
            <a:endParaRPr/>
          </a:p>
        </p:txBody>
      </p:sp>
      <p:grpSp>
        <p:nvGrpSpPr>
          <p:cNvPr id="708" name="Google Shape;708;p49"/>
          <p:cNvGrpSpPr/>
          <p:nvPr/>
        </p:nvGrpSpPr>
        <p:grpSpPr>
          <a:xfrm>
            <a:off x="3996210" y="966817"/>
            <a:ext cx="1197664" cy="1126777"/>
            <a:chOff x="5972700" y="2330200"/>
            <a:chExt cx="411625" cy="387275"/>
          </a:xfrm>
        </p:grpSpPr>
        <p:sp>
          <p:nvSpPr>
            <p:cNvPr id="709" name="Google Shape;709;p4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61432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Vision &amp; Goals</a:t>
            </a:r>
            <a:endParaRPr sz="2800"/>
          </a:p>
        </p:txBody>
      </p:sp>
      <p:sp>
        <p:nvSpPr>
          <p:cNvPr id="230" name="Google Shape;230;p14"/>
          <p:cNvSpPr txBox="1">
            <a:spLocks noGrp="1"/>
          </p:cNvSpPr>
          <p:nvPr>
            <p:ph type="body" idx="2"/>
          </p:nvPr>
        </p:nvSpPr>
        <p:spPr>
          <a:xfrm>
            <a:off x="4341310" y="1744425"/>
            <a:ext cx="4020390" cy="175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b="1">
                <a:solidFill>
                  <a:srgbClr val="FF9800"/>
                </a:solidFill>
              </a:rPr>
              <a:t>Goals</a:t>
            </a:r>
            <a:endParaRPr>
              <a:solidFill>
                <a:srgbClr val="FF9800"/>
              </a:solidFill>
            </a:endParaRPr>
          </a:p>
          <a:p>
            <a:pPr marL="285750" lvl="0" indent="-285750" algn="l" rtl="0">
              <a:lnSpc>
                <a:spcPct val="100000"/>
              </a:lnSpc>
              <a:spcBef>
                <a:spcPts val="600"/>
              </a:spcBef>
              <a:spcAft>
                <a:spcPts val="0"/>
              </a:spcAft>
              <a:buClr>
                <a:schemeClr val="dk1"/>
              </a:buClr>
              <a:buSzPts val="1100"/>
              <a:buFont typeface="Noto Sans Symbols"/>
              <a:buChar char="●"/>
            </a:pPr>
            <a:r>
              <a:rPr lang="en" sz="1600"/>
              <a:t>Identify potential causes of preventable accidents.</a:t>
            </a:r>
            <a:endParaRPr/>
          </a:p>
          <a:p>
            <a:pPr marL="285750" lvl="0" indent="-215900" algn="l" rtl="0">
              <a:lnSpc>
                <a:spcPct val="100000"/>
              </a:lnSpc>
              <a:spcBef>
                <a:spcPts val="600"/>
              </a:spcBef>
              <a:spcAft>
                <a:spcPts val="0"/>
              </a:spcAft>
              <a:buClr>
                <a:schemeClr val="dk1"/>
              </a:buClr>
              <a:buSzPts val="1100"/>
              <a:buFont typeface="Noto Sans Symbols"/>
              <a:buNone/>
            </a:pPr>
            <a:endParaRPr sz="1600"/>
          </a:p>
          <a:p>
            <a:pPr marL="285750" lvl="0" indent="-285750" algn="l" rtl="0">
              <a:lnSpc>
                <a:spcPct val="100000"/>
              </a:lnSpc>
              <a:spcBef>
                <a:spcPts val="600"/>
              </a:spcBef>
              <a:spcAft>
                <a:spcPts val="0"/>
              </a:spcAft>
              <a:buClr>
                <a:schemeClr val="dk1"/>
              </a:buClr>
              <a:buSzPts val="1100"/>
              <a:buFont typeface="Noto Sans Symbols"/>
              <a:buChar char="●"/>
            </a:pPr>
            <a:r>
              <a:rPr lang="en" sz="1600"/>
              <a:t>Deliver reusable models to predict future preventable accidents.</a:t>
            </a:r>
            <a:endParaRPr/>
          </a:p>
          <a:p>
            <a:pPr marL="0" lvl="0" indent="0" algn="l" rtl="0">
              <a:lnSpc>
                <a:spcPct val="100000"/>
              </a:lnSpc>
              <a:spcBef>
                <a:spcPts val="600"/>
              </a:spcBef>
              <a:spcAft>
                <a:spcPts val="0"/>
              </a:spcAft>
              <a:buClr>
                <a:schemeClr val="dk1"/>
              </a:buClr>
              <a:buSzPts val="1100"/>
              <a:buNone/>
            </a:pPr>
            <a:endParaRPr sz="1200"/>
          </a:p>
          <a:p>
            <a:pPr marL="0" lvl="0" indent="0" algn="l" rtl="0">
              <a:lnSpc>
                <a:spcPct val="100000"/>
              </a:lnSpc>
              <a:spcBef>
                <a:spcPts val="600"/>
              </a:spcBef>
              <a:spcAft>
                <a:spcPts val="1000"/>
              </a:spcAft>
              <a:buSzPts val="2000"/>
              <a:buNone/>
            </a:pPr>
            <a:endParaRPr sz="1200" b="1"/>
          </a:p>
        </p:txBody>
      </p:sp>
      <p:sp>
        <p:nvSpPr>
          <p:cNvPr id="231" name="Google Shape;231;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sp>
        <p:nvSpPr>
          <p:cNvPr id="232" name="Google Shape;232;p14"/>
          <p:cNvSpPr txBox="1">
            <a:spLocks noGrp="1"/>
          </p:cNvSpPr>
          <p:nvPr>
            <p:ph type="body" idx="1"/>
          </p:nvPr>
        </p:nvSpPr>
        <p:spPr>
          <a:xfrm>
            <a:off x="814275" y="1744425"/>
            <a:ext cx="3084300" cy="175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b="1">
                <a:solidFill>
                  <a:srgbClr val="FF9800"/>
                </a:solidFill>
              </a:rPr>
              <a:t>Vision</a:t>
            </a:r>
            <a:endParaRPr>
              <a:solidFill>
                <a:srgbClr val="FF9800"/>
              </a:solidFill>
            </a:endParaRPr>
          </a:p>
          <a:p>
            <a:pPr marL="285750" lvl="0" indent="-285750" algn="l" rtl="0">
              <a:lnSpc>
                <a:spcPct val="100000"/>
              </a:lnSpc>
              <a:spcBef>
                <a:spcPts val="600"/>
              </a:spcBef>
              <a:spcAft>
                <a:spcPts val="0"/>
              </a:spcAft>
              <a:buClr>
                <a:schemeClr val="dk1"/>
              </a:buClr>
              <a:buSzPts val="1100"/>
              <a:buFont typeface="Noto Sans Symbols"/>
              <a:buChar char="●"/>
            </a:pPr>
            <a:r>
              <a:rPr lang="en" sz="1600"/>
              <a:t>Reduce future preventable accidents and improve safety. </a:t>
            </a:r>
            <a:endParaRPr/>
          </a:p>
          <a:p>
            <a:pPr marL="0" lvl="0" indent="0" algn="l" rtl="0">
              <a:lnSpc>
                <a:spcPct val="100000"/>
              </a:lnSpc>
              <a:spcBef>
                <a:spcPts val="600"/>
              </a:spcBef>
              <a:spcAft>
                <a:spcPts val="0"/>
              </a:spcAft>
              <a:buClr>
                <a:schemeClr val="dk1"/>
              </a:buClr>
              <a:buSzPts val="1100"/>
              <a:buNone/>
            </a:pPr>
            <a:endParaRPr sz="1200"/>
          </a:p>
          <a:p>
            <a:pPr marL="0" lvl="0" indent="0" algn="l" rtl="0">
              <a:lnSpc>
                <a:spcPct val="100000"/>
              </a:lnSpc>
              <a:spcBef>
                <a:spcPts val="600"/>
              </a:spcBef>
              <a:spcAft>
                <a:spcPts val="0"/>
              </a:spcAft>
              <a:buClr>
                <a:schemeClr val="dk1"/>
              </a:buClr>
              <a:buSzPts val="1100"/>
              <a:buFont typeface="Arial"/>
              <a:buNone/>
            </a:pPr>
            <a:endParaRPr sz="1200"/>
          </a:p>
          <a:p>
            <a:pPr marL="0" lvl="0" indent="0" algn="l" rtl="0">
              <a:lnSpc>
                <a:spcPct val="100000"/>
              </a:lnSpc>
              <a:spcBef>
                <a:spcPts val="600"/>
              </a:spcBef>
              <a:spcAft>
                <a:spcPts val="1000"/>
              </a:spcAft>
              <a:buSzPts val="2000"/>
              <a:buNone/>
            </a:pPr>
            <a:endParaRPr/>
          </a:p>
        </p:txBody>
      </p:sp>
      <p:grpSp>
        <p:nvGrpSpPr>
          <p:cNvPr id="233" name="Google Shape;233;p14"/>
          <p:cNvGrpSpPr/>
          <p:nvPr/>
        </p:nvGrpSpPr>
        <p:grpSpPr>
          <a:xfrm>
            <a:off x="283552" y="610550"/>
            <a:ext cx="330270" cy="330251"/>
            <a:chOff x="1923675" y="1633650"/>
            <a:chExt cx="436000" cy="435975"/>
          </a:xfrm>
        </p:grpSpPr>
        <p:sp>
          <p:nvSpPr>
            <p:cNvPr id="234" name="Google Shape;234;p14"/>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4"/>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4"/>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4"/>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4"/>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4"/>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6"/>
          <p:cNvSpPr txBox="1">
            <a:spLocks noGrp="1"/>
          </p:cNvSpPr>
          <p:nvPr>
            <p:ph type="ctrTitle"/>
          </p:nvPr>
        </p:nvSpPr>
        <p:spPr>
          <a:xfrm>
            <a:off x="463525" y="2929337"/>
            <a:ext cx="564633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4000"/>
              <a:t>Data Overview</a:t>
            </a:r>
            <a:endParaRPr sz="4000"/>
          </a:p>
        </p:txBody>
      </p:sp>
      <p:sp>
        <p:nvSpPr>
          <p:cNvPr id="267" name="Google Shape;267;p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sp>
        <p:nvSpPr>
          <p:cNvPr id="268" name="Google Shape;268;p1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2</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7"/>
          <p:cNvSpPr txBox="1">
            <a:spLocks noGrp="1"/>
          </p:cNvSpPr>
          <p:nvPr>
            <p:ph type="title"/>
          </p:nvPr>
        </p:nvSpPr>
        <p:spPr>
          <a:xfrm>
            <a:off x="814275" y="392575"/>
            <a:ext cx="5694362"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Data Integration</a:t>
            </a:r>
            <a:endParaRPr sz="2800"/>
          </a:p>
        </p:txBody>
      </p:sp>
      <p:sp>
        <p:nvSpPr>
          <p:cNvPr id="274" name="Google Shape;274;p17"/>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a:t>
            </a:fld>
            <a:endParaRPr/>
          </a:p>
        </p:txBody>
      </p:sp>
      <p:sp>
        <p:nvSpPr>
          <p:cNvPr id="275" name="Google Shape;275;p17"/>
          <p:cNvSpPr txBox="1"/>
          <p:nvPr/>
        </p:nvSpPr>
        <p:spPr>
          <a:xfrm>
            <a:off x="670844" y="1457343"/>
            <a:ext cx="2593947" cy="160827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dirty="0">
                <a:solidFill>
                  <a:srgbClr val="2D3B45"/>
                </a:solidFill>
                <a:latin typeface="Helvetica Neue"/>
                <a:ea typeface="Helvetica Neue"/>
                <a:cs typeface="Helvetica Neue"/>
                <a:sym typeface="Helvetica Neue"/>
              </a:rPr>
              <a:t>Absence </a:t>
            </a:r>
            <a:endParaRPr sz="1600" b="0" i="0" u="sng" strike="noStrike" cap="none" dirty="0">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2D3B45"/>
                </a:solidFill>
                <a:latin typeface="Helvetica Neue"/>
                <a:ea typeface="Helvetica Neue"/>
                <a:cs typeface="Helvetica Neue"/>
                <a:sym typeface="Helvetica Neue"/>
              </a:rPr>
              <a:t>Operator ID </a:t>
            </a:r>
            <a:endParaRPr sz="1600" b="0" i="0" u="none" strike="noStrike" cap="none" dirty="0">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2D3B45"/>
                </a:solidFill>
                <a:latin typeface="Helvetica Neue"/>
                <a:ea typeface="Helvetica Neue"/>
                <a:cs typeface="Helvetica Neue"/>
                <a:sym typeface="Helvetica Neue"/>
              </a:rPr>
              <a:t>Absence Date (08/24/2015 – 08/31/2019)</a:t>
            </a:r>
            <a:endParaRPr dirty="0"/>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2D3B45"/>
                </a:solidFill>
                <a:latin typeface="Helvetica Neue"/>
                <a:ea typeface="Helvetica Neue"/>
                <a:cs typeface="Helvetica Neue"/>
                <a:sym typeface="Helvetica Neue"/>
              </a:rPr>
              <a:t>Absence Type</a:t>
            </a:r>
            <a:endParaRPr sz="1600" b="0" i="0" u="none" strike="noStrike" cap="none" dirty="0">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2D3B45"/>
                </a:solidFill>
                <a:latin typeface="Helvetica Neue"/>
                <a:ea typeface="Helvetica Neue"/>
                <a:cs typeface="Helvetica Neue"/>
                <a:sym typeface="Helvetica Neue"/>
              </a:rPr>
              <a:t>...</a:t>
            </a:r>
            <a:endParaRPr sz="1600" b="0" i="0" u="none" strike="noStrike" cap="none" dirty="0">
              <a:solidFill>
                <a:srgbClr val="2D3B45"/>
              </a:solidFill>
              <a:latin typeface="Helvetica Neue"/>
              <a:ea typeface="Helvetica Neue"/>
              <a:cs typeface="Helvetica Neue"/>
              <a:sym typeface="Helvetica Neue"/>
            </a:endParaRPr>
          </a:p>
        </p:txBody>
      </p:sp>
      <p:sp>
        <p:nvSpPr>
          <p:cNvPr id="276" name="Google Shape;276;p17"/>
          <p:cNvSpPr txBox="1"/>
          <p:nvPr/>
        </p:nvSpPr>
        <p:spPr>
          <a:xfrm>
            <a:off x="670844" y="3207110"/>
            <a:ext cx="2692246" cy="1611649"/>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rgbClr val="2D3B45"/>
                </a:solidFill>
                <a:latin typeface="Helvetica Neue"/>
                <a:ea typeface="Helvetica Neue"/>
                <a:cs typeface="Helvetica Neue"/>
                <a:sym typeface="Helvetica Neue"/>
              </a:rPr>
              <a:t>Scheduled Days Off</a:t>
            </a:r>
            <a:endParaRPr sz="1600" b="0" i="0" u="sng"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Operator ID </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 sz="1600" b="0" i="0" u="none" strike="noStrike" cap="none">
                <a:solidFill>
                  <a:srgbClr val="2D3B45"/>
                </a:solidFill>
                <a:latin typeface="Helvetica Neue"/>
                <a:ea typeface="Helvetica Neue"/>
                <a:cs typeface="Helvetica Neue"/>
                <a:sym typeface="Helvetica Neue"/>
              </a:rPr>
              <a:t>Effective Date (04/04/2016)</a:t>
            </a:r>
            <a:endParaRPr/>
          </a:p>
          <a:p>
            <a:pPr marL="0" marR="0" lvl="0" indent="0" algn="l" rtl="0">
              <a:lnSpc>
                <a:spcPct val="100000"/>
              </a:lnSpc>
              <a:spcBef>
                <a:spcPts val="0"/>
              </a:spcBef>
              <a:spcAft>
                <a:spcPts val="0"/>
              </a:spcAft>
              <a:buNone/>
            </a:pPr>
            <a:r>
              <a:rPr lang="en" sz="1600" b="0" i="0" u="none" strike="noStrike" cap="none">
                <a:solidFill>
                  <a:srgbClr val="2D3B45"/>
                </a:solidFill>
                <a:latin typeface="Helvetica Neue"/>
                <a:ea typeface="Helvetica Neue"/>
                <a:cs typeface="Helvetica Neue"/>
                <a:sym typeface="Helvetica Neue"/>
              </a:rPr>
              <a:t>End Date (09/02/2019)</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Weekday</a:t>
            </a:r>
            <a:endParaRPr/>
          </a:p>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2D3B45"/>
                </a:solidFill>
                <a:latin typeface="Helvetica Neue"/>
                <a:ea typeface="Helvetica Neue"/>
                <a:cs typeface="Helvetica Neue"/>
                <a:sym typeface="Helvetica Neue"/>
              </a:rPr>
              <a:t>…</a:t>
            </a:r>
            <a:endParaRPr sz="1700" b="0" i="0" u="none" strike="noStrike" cap="none">
              <a:solidFill>
                <a:srgbClr val="2D3B45"/>
              </a:solidFill>
              <a:latin typeface="Helvetica Neue"/>
              <a:ea typeface="Helvetica Neue"/>
              <a:cs typeface="Helvetica Neue"/>
              <a:sym typeface="Helvetica Neue"/>
            </a:endParaRPr>
          </a:p>
        </p:txBody>
      </p:sp>
      <p:cxnSp>
        <p:nvCxnSpPr>
          <p:cNvPr id="277" name="Google Shape;277;p17"/>
          <p:cNvCxnSpPr>
            <a:stCxn id="275" idx="3"/>
            <a:endCxn id="278" idx="1"/>
          </p:cNvCxnSpPr>
          <p:nvPr/>
        </p:nvCxnSpPr>
        <p:spPr>
          <a:xfrm>
            <a:off x="3264791" y="2261478"/>
            <a:ext cx="2516100" cy="1047000"/>
          </a:xfrm>
          <a:prstGeom prst="bentConnector3">
            <a:avLst>
              <a:gd name="adj1" fmla="val 23270"/>
            </a:avLst>
          </a:prstGeom>
          <a:noFill/>
          <a:ln w="19050" cap="flat" cmpd="sng">
            <a:solidFill>
              <a:schemeClr val="accent1"/>
            </a:solidFill>
            <a:prstDash val="solid"/>
            <a:round/>
            <a:headEnd type="none" w="sm" len="sm"/>
            <a:tailEnd type="triangle" w="med" len="med"/>
          </a:ln>
        </p:spPr>
      </p:cxnSp>
      <p:cxnSp>
        <p:nvCxnSpPr>
          <p:cNvPr id="279" name="Google Shape;279;p17"/>
          <p:cNvCxnSpPr>
            <a:stCxn id="276" idx="3"/>
            <a:endCxn id="278" idx="1"/>
          </p:cNvCxnSpPr>
          <p:nvPr/>
        </p:nvCxnSpPr>
        <p:spPr>
          <a:xfrm rot="10800000" flipH="1">
            <a:off x="3363090" y="3308534"/>
            <a:ext cx="2417700" cy="704400"/>
          </a:xfrm>
          <a:prstGeom prst="bentConnector3">
            <a:avLst>
              <a:gd name="adj1" fmla="val 20151"/>
            </a:avLst>
          </a:prstGeom>
          <a:noFill/>
          <a:ln w="19050" cap="flat" cmpd="sng">
            <a:solidFill>
              <a:schemeClr val="accent1"/>
            </a:solidFill>
            <a:prstDash val="solid"/>
            <a:round/>
            <a:headEnd type="none" w="sm" len="sm"/>
            <a:tailEnd type="triangle" w="med" len="med"/>
          </a:ln>
        </p:spPr>
      </p:cxnSp>
      <p:sp>
        <p:nvSpPr>
          <p:cNvPr id="280" name="Google Shape;280;p17"/>
          <p:cNvSpPr txBox="1"/>
          <p:nvPr/>
        </p:nvSpPr>
        <p:spPr>
          <a:xfrm>
            <a:off x="3905159" y="2678402"/>
            <a:ext cx="1867199" cy="43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2D3B45"/>
                </a:solidFill>
                <a:latin typeface="Helvetica Neue"/>
                <a:ea typeface="Helvetica Neue"/>
                <a:cs typeface="Helvetica Neue"/>
                <a:sym typeface="Helvetica Neue"/>
              </a:rPr>
              <a:t>Operator Activities Statistics vs Date</a:t>
            </a:r>
            <a:endParaRPr sz="1400" b="0" i="0" u="none" strike="noStrike" cap="none">
              <a:solidFill>
                <a:srgbClr val="2D3B45"/>
              </a:solidFill>
              <a:latin typeface="Helvetica Neue"/>
              <a:ea typeface="Helvetica Neue"/>
              <a:cs typeface="Helvetica Neue"/>
              <a:sym typeface="Helvetica Neue"/>
            </a:endParaRPr>
          </a:p>
        </p:txBody>
      </p:sp>
      <p:grpSp>
        <p:nvGrpSpPr>
          <p:cNvPr id="281" name="Google Shape;281;p17"/>
          <p:cNvGrpSpPr/>
          <p:nvPr/>
        </p:nvGrpSpPr>
        <p:grpSpPr>
          <a:xfrm>
            <a:off x="263101" y="580106"/>
            <a:ext cx="407743" cy="391135"/>
            <a:chOff x="5233525" y="4954450"/>
            <a:chExt cx="538275" cy="516350"/>
          </a:xfrm>
        </p:grpSpPr>
        <p:sp>
          <p:nvSpPr>
            <p:cNvPr id="282" name="Google Shape;282;p17"/>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7"/>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7"/>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7"/>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7"/>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7"/>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7"/>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7"/>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7"/>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7"/>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8" name="Google Shape;278;p17"/>
          <p:cNvSpPr txBox="1"/>
          <p:nvPr/>
        </p:nvSpPr>
        <p:spPr>
          <a:xfrm>
            <a:off x="5780900" y="2347399"/>
            <a:ext cx="3147900" cy="1922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rgbClr val="2D3B45"/>
                </a:solidFill>
                <a:latin typeface="Helvetica Neue"/>
                <a:ea typeface="Helvetica Neue"/>
                <a:cs typeface="Helvetica Neue"/>
                <a:sym typeface="Helvetica Neue"/>
              </a:rPr>
              <a:t>Timeline</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Date (04/04/2016 – 09/02/2019) </a:t>
            </a:r>
            <a:endParaRPr sz="1600" b="0" i="0" u="none" strike="noStrike" cap="none">
              <a:solidFill>
                <a:srgbClr val="2D3B4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Operator ID (1 - 430) </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0 </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1</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t>
            </a:r>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D3B45"/>
                </a:solidFill>
                <a:latin typeface="Helvetica Neue"/>
                <a:ea typeface="Helvetica Neue"/>
                <a:cs typeface="Helvetica Neue"/>
                <a:sym typeface="Helvetica Neue"/>
              </a:rPr>
              <a:t>Activity 15</a:t>
            </a:r>
            <a:endParaRPr/>
          </a:p>
        </p:txBody>
      </p:sp>
      <p:sp>
        <p:nvSpPr>
          <p:cNvPr id="293" name="Google Shape;293;p17"/>
          <p:cNvSpPr txBox="1"/>
          <p:nvPr/>
        </p:nvSpPr>
        <p:spPr>
          <a:xfrm>
            <a:off x="3754265" y="4269607"/>
            <a:ext cx="3000000" cy="40614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6"/>
                </a:solidFill>
                <a:latin typeface="Arial"/>
                <a:ea typeface="Arial"/>
                <a:cs typeface="Arial"/>
                <a:sym typeface="Arial"/>
              </a:rPr>
              <a:t>Timeline Analysis</a:t>
            </a:r>
            <a:endParaRPr sz="1800" b="0" i="0" u="none" strike="noStrike" cap="none">
              <a:solidFill>
                <a:schemeClr val="accent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8"/>
          <p:cNvSpPr txBox="1">
            <a:spLocks noGrp="1"/>
          </p:cNvSpPr>
          <p:nvPr>
            <p:ph type="title"/>
          </p:nvPr>
        </p:nvSpPr>
        <p:spPr>
          <a:xfrm>
            <a:off x="814275" y="392575"/>
            <a:ext cx="5694362"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Timeline Data</a:t>
            </a:r>
            <a:endParaRPr sz="2800"/>
          </a:p>
        </p:txBody>
      </p:sp>
      <p:sp>
        <p:nvSpPr>
          <p:cNvPr id="299" name="Google Shape;299;p18"/>
          <p:cNvSpPr txBox="1">
            <a:spLocks noGrp="1"/>
          </p:cNvSpPr>
          <p:nvPr>
            <p:ph type="sldNum" idx="12"/>
          </p:nvPr>
        </p:nvSpPr>
        <p:spPr>
          <a:xfrm>
            <a:off x="7863888"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a:t>
            </a:fld>
            <a:endParaRPr/>
          </a:p>
        </p:txBody>
      </p:sp>
      <p:grpSp>
        <p:nvGrpSpPr>
          <p:cNvPr id="300" name="Google Shape;300;p18"/>
          <p:cNvGrpSpPr/>
          <p:nvPr/>
        </p:nvGrpSpPr>
        <p:grpSpPr>
          <a:xfrm>
            <a:off x="263101" y="580106"/>
            <a:ext cx="407743" cy="391135"/>
            <a:chOff x="5233525" y="4954450"/>
            <a:chExt cx="538275" cy="516350"/>
          </a:xfrm>
        </p:grpSpPr>
        <p:sp>
          <p:nvSpPr>
            <p:cNvPr id="301" name="Google Shape;301;p1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312" name="Google Shape;312;p18"/>
          <p:cNvGraphicFramePr/>
          <p:nvPr/>
        </p:nvGraphicFramePr>
        <p:xfrm>
          <a:off x="814275" y="1407986"/>
          <a:ext cx="5863025" cy="3469720"/>
        </p:xfrm>
        <a:graphic>
          <a:graphicData uri="http://schemas.openxmlformats.org/drawingml/2006/table">
            <a:tbl>
              <a:tblPr firstRow="1" bandRow="1">
                <a:noFill/>
                <a:tableStyleId>{31FB1BF5-6ACB-46EF-B00D-62C15FB774F4}</a:tableStyleId>
              </a:tblPr>
              <a:tblGrid>
                <a:gridCol w="1084000">
                  <a:extLst>
                    <a:ext uri="{9D8B030D-6E8A-4147-A177-3AD203B41FA5}">
                      <a16:colId xmlns:a16="http://schemas.microsoft.com/office/drawing/2014/main" val="20000"/>
                    </a:ext>
                  </a:extLst>
                </a:gridCol>
                <a:gridCol w="392500">
                  <a:extLst>
                    <a:ext uri="{9D8B030D-6E8A-4147-A177-3AD203B41FA5}">
                      <a16:colId xmlns:a16="http://schemas.microsoft.com/office/drawing/2014/main" val="20001"/>
                    </a:ext>
                  </a:extLst>
                </a:gridCol>
                <a:gridCol w="382775">
                  <a:extLst>
                    <a:ext uri="{9D8B030D-6E8A-4147-A177-3AD203B41FA5}">
                      <a16:colId xmlns:a16="http://schemas.microsoft.com/office/drawing/2014/main" val="20002"/>
                    </a:ext>
                  </a:extLst>
                </a:gridCol>
                <a:gridCol w="370475">
                  <a:extLst>
                    <a:ext uri="{9D8B030D-6E8A-4147-A177-3AD203B41FA5}">
                      <a16:colId xmlns:a16="http://schemas.microsoft.com/office/drawing/2014/main" val="20003"/>
                    </a:ext>
                  </a:extLst>
                </a:gridCol>
                <a:gridCol w="596875">
                  <a:extLst>
                    <a:ext uri="{9D8B030D-6E8A-4147-A177-3AD203B41FA5}">
                      <a16:colId xmlns:a16="http://schemas.microsoft.com/office/drawing/2014/main" val="20004"/>
                    </a:ext>
                  </a:extLst>
                </a:gridCol>
                <a:gridCol w="423950">
                  <a:extLst>
                    <a:ext uri="{9D8B030D-6E8A-4147-A177-3AD203B41FA5}">
                      <a16:colId xmlns:a16="http://schemas.microsoft.com/office/drawing/2014/main" val="20005"/>
                    </a:ext>
                  </a:extLst>
                </a:gridCol>
                <a:gridCol w="530200">
                  <a:extLst>
                    <a:ext uri="{9D8B030D-6E8A-4147-A177-3AD203B41FA5}">
                      <a16:colId xmlns:a16="http://schemas.microsoft.com/office/drawing/2014/main" val="20006"/>
                    </a:ext>
                  </a:extLst>
                </a:gridCol>
                <a:gridCol w="491775">
                  <a:extLst>
                    <a:ext uri="{9D8B030D-6E8A-4147-A177-3AD203B41FA5}">
                      <a16:colId xmlns:a16="http://schemas.microsoft.com/office/drawing/2014/main" val="20007"/>
                    </a:ext>
                  </a:extLst>
                </a:gridCol>
                <a:gridCol w="491775">
                  <a:extLst>
                    <a:ext uri="{9D8B030D-6E8A-4147-A177-3AD203B41FA5}">
                      <a16:colId xmlns:a16="http://schemas.microsoft.com/office/drawing/2014/main" val="20008"/>
                    </a:ext>
                  </a:extLst>
                </a:gridCol>
                <a:gridCol w="591675">
                  <a:extLst>
                    <a:ext uri="{9D8B030D-6E8A-4147-A177-3AD203B41FA5}">
                      <a16:colId xmlns:a16="http://schemas.microsoft.com/office/drawing/2014/main" val="20009"/>
                    </a:ext>
                  </a:extLst>
                </a:gridCol>
                <a:gridCol w="507025">
                  <a:extLst>
                    <a:ext uri="{9D8B030D-6E8A-4147-A177-3AD203B41FA5}">
                      <a16:colId xmlns:a16="http://schemas.microsoft.com/office/drawing/2014/main" val="20010"/>
                    </a:ext>
                  </a:extLst>
                </a:gridCol>
              </a:tblGrid>
              <a:tr h="177800">
                <a:tc>
                  <a:txBody>
                    <a:bodyPr/>
                    <a:lstStyle/>
                    <a:p>
                      <a:pPr marL="0" marR="0" lvl="0" indent="0" algn="l" rtl="0">
                        <a:lnSpc>
                          <a:spcPct val="100000"/>
                        </a:lnSpc>
                        <a:spcBef>
                          <a:spcPts val="0"/>
                        </a:spcBef>
                        <a:spcAft>
                          <a:spcPts val="0"/>
                        </a:spcAft>
                        <a:buNone/>
                      </a:pPr>
                      <a:br>
                        <a:rPr lang="en" sz="1400" u="none" strike="noStrike" cap="none">
                          <a:solidFill>
                            <a:schemeClr val="lt1"/>
                          </a:solidFill>
                        </a:rPr>
                      </a:br>
                      <a:endParaRPr sz="1400" u="none" strike="noStrike" cap="none">
                        <a:solidFill>
                          <a:schemeClr val="lt1"/>
                        </a:solidFill>
                        <a:latin typeface="Helvetica Neue"/>
                        <a:ea typeface="Helvetica Neue"/>
                        <a:cs typeface="Helvetica Neue"/>
                        <a:sym typeface="Helvetica Neue"/>
                      </a:endParaRPr>
                    </a:p>
                  </a:txBody>
                  <a:tcPr marL="38100" marR="38100" marT="38100" marB="38100"/>
                </a:tc>
                <a:tc>
                  <a:txBody>
                    <a:bodyPr/>
                    <a:lstStyle/>
                    <a:p>
                      <a:pPr marL="0" marR="0" lvl="0" indent="0" algn="l" rtl="0">
                        <a:lnSpc>
                          <a:spcPct val="100000"/>
                        </a:lnSpc>
                        <a:spcBef>
                          <a:spcPts val="0"/>
                        </a:spcBef>
                        <a:spcAft>
                          <a:spcPts val="0"/>
                        </a:spcAft>
                        <a:buNone/>
                      </a:pPr>
                      <a:r>
                        <a:rPr lang="en" sz="1400" b="1" u="none" strike="noStrike" cap="none">
                          <a:solidFill>
                            <a:schemeClr val="lt1"/>
                          </a:solidFill>
                        </a:rPr>
                        <a:t>1</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b="1" u="none" strike="noStrike" cap="none">
                          <a:solidFill>
                            <a:schemeClr val="lt1"/>
                          </a:solidFill>
                        </a:rPr>
                        <a:t>2</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b="1" u="none" strike="noStrike" cap="none">
                          <a:solidFill>
                            <a:schemeClr val="lt1"/>
                          </a:solidFill>
                        </a:rPr>
                        <a:t>3</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430</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C0</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C1</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C2</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a:t>
                      </a:r>
                      <a:endParaRPr sz="1400" u="none" strike="noStrike" cap="none">
                        <a:solidFill>
                          <a:schemeClr val="lt1"/>
                        </a:solidFil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chemeClr val="lt1"/>
                          </a:solidFill>
                        </a:rPr>
                        <a:t>C15</a:t>
                      </a:r>
                      <a:endParaRPr sz="1400" u="none" strike="noStrike" cap="none">
                        <a:solidFill>
                          <a:schemeClr val="lt1"/>
                        </a:solidFill>
                      </a:endParaRPr>
                    </a:p>
                  </a:txBody>
                  <a:tcPr marL="38100" marR="38100" marT="38100" marB="38100"/>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2016/4/4</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10</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10</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10</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2016/4/5</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227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28</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12</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2016/4/6</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4</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226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28</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2016/4/7</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228</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33</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12</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2016/4/8</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1</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4</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223</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2016/4/9</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9</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2</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2</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87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176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None/>
                      </a:pPr>
                      <a:r>
                        <a:rPr lang="en" sz="1400" b="1" u="none" strike="noStrike" cap="none">
                          <a:solidFill>
                            <a:srgbClr val="000000"/>
                          </a:solidFill>
                        </a:rPr>
                        <a:t>2016/4/10</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2</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9</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u="none" strike="noStrike" cap="none">
                          <a:solidFill>
                            <a:srgbClr val="000000"/>
                          </a:solidFill>
                          <a:latin typeface="Arial"/>
                          <a:ea typeface="Arial"/>
                          <a:cs typeface="Arial"/>
                          <a:sym typeface="Arial"/>
                        </a:rPr>
                        <a:t>2</a:t>
                      </a: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107</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66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199</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None/>
                      </a:pPr>
                      <a:r>
                        <a:rPr lang="en" sz="1400" u="none" strike="noStrike" cap="none"/>
                        <a:t>……</a:t>
                      </a:r>
                      <a:endParaRPr sz="1400" u="none" strike="noStrike" cap="none"/>
                    </a:p>
                  </a:txBody>
                  <a:tcPr marL="38100" marR="38100" marT="38100" marB="38100"/>
                </a:tc>
                <a:tc>
                  <a:txBody>
                    <a:bodyPr/>
                    <a:lstStyle/>
                    <a:p>
                      <a:pPr marL="0" marR="0" lvl="0" indent="0" algn="l" rtl="0">
                        <a:lnSpc>
                          <a:spcPct val="100000"/>
                        </a:lnSpc>
                        <a:spcBef>
                          <a:spcPts val="0"/>
                        </a:spcBef>
                        <a:spcAft>
                          <a:spcPts val="0"/>
                        </a:spcAft>
                        <a:buNone/>
                      </a:pP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u="none" strike="noStrike" cap="none">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tc>
                  <a:txBody>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txBody>
                  <a:tcPr marL="38100" marR="38100" marT="38100" marB="38100"/>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2265</Words>
  <Application>Microsoft Macintosh PowerPoint</Application>
  <PresentationFormat>全屏显示(16:9)</PresentationFormat>
  <Paragraphs>603</Paragraphs>
  <Slides>51</Slides>
  <Notes>51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Roboto Condensed</vt:lpstr>
      <vt:lpstr>Roboto Condensed Light</vt:lpstr>
      <vt:lpstr>Noto Sans Symbols</vt:lpstr>
      <vt:lpstr>Calibri</vt:lpstr>
      <vt:lpstr>Arial</vt:lpstr>
      <vt:lpstr>Roboto</vt:lpstr>
      <vt:lpstr>Arvo</vt:lpstr>
      <vt:lpstr>Helvetica Neue</vt:lpstr>
      <vt:lpstr>Salerio template</vt:lpstr>
      <vt:lpstr>RTS preventable accidents identification </vt:lpstr>
      <vt:lpstr>Team Members</vt:lpstr>
      <vt:lpstr>Agenda </vt:lpstr>
      <vt:lpstr>Introduction</vt:lpstr>
      <vt:lpstr>Business Understanding</vt:lpstr>
      <vt:lpstr>Vision &amp; Goals</vt:lpstr>
      <vt:lpstr>Data Overview</vt:lpstr>
      <vt:lpstr>Data Integration</vt:lpstr>
      <vt:lpstr>Timeline Data</vt:lpstr>
      <vt:lpstr>Timeline Analysis </vt:lpstr>
      <vt:lpstr>Timeline Analysis </vt:lpstr>
      <vt:lpstr>Data Integration</vt:lpstr>
      <vt:lpstr>Data Cleaning</vt:lpstr>
      <vt:lpstr>Data Description</vt:lpstr>
      <vt:lpstr>Predictive Modeling</vt:lpstr>
      <vt:lpstr>Machine Learning Models Development Procedure</vt:lpstr>
      <vt:lpstr>Feature Engineer</vt:lpstr>
      <vt:lpstr>Feature Engineer</vt:lpstr>
      <vt:lpstr>Lag Variables Definition</vt:lpstr>
      <vt:lpstr>Feature Selection(0)</vt:lpstr>
      <vt:lpstr>Feature Selection(1)</vt:lpstr>
      <vt:lpstr>Feature Selection(1)</vt:lpstr>
      <vt:lpstr>Feature Selection(1)</vt:lpstr>
      <vt:lpstr>Feature Engineering</vt:lpstr>
      <vt:lpstr>Models Fitting</vt:lpstr>
      <vt:lpstr>Results &amp; Causal Analysis</vt:lpstr>
      <vt:lpstr>Results &amp; Causal Analysis</vt:lpstr>
      <vt:lpstr>Model Performance</vt:lpstr>
      <vt:lpstr>Model Comparison</vt:lpstr>
      <vt:lpstr>Model Comparison</vt:lpstr>
      <vt:lpstr>Timeline models：Failed Efforts</vt:lpstr>
      <vt:lpstr>Causal Analysis</vt:lpstr>
      <vt:lpstr>Causal Analysis –  Logistic Regression</vt:lpstr>
      <vt:lpstr>Drop Useless Features</vt:lpstr>
      <vt:lpstr>One Hot Encoding</vt:lpstr>
      <vt:lpstr>Train/Test Split</vt:lpstr>
      <vt:lpstr>Introduction to Logistic Regression</vt:lpstr>
      <vt:lpstr>Recursive Feature Elimination</vt:lpstr>
      <vt:lpstr>ROC – AUC Curve</vt:lpstr>
      <vt:lpstr>Causality Result</vt:lpstr>
      <vt:lpstr>Causal Analysis –  Logistic Regression After Covariance Term</vt:lpstr>
      <vt:lpstr>Defining causal analysis</vt:lpstr>
      <vt:lpstr>Causal vs Predictive Modelling</vt:lpstr>
      <vt:lpstr>Method: Use independent variables</vt:lpstr>
      <vt:lpstr>Causal model: logistic regression</vt:lpstr>
      <vt:lpstr>Causal model: logistic regression</vt:lpstr>
      <vt:lpstr>Geoinformation Output</vt:lpstr>
      <vt:lpstr>Future Work</vt:lpstr>
      <vt:lpstr>Future Work</vt:lpstr>
      <vt:lpstr>Acknowledgement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RTS preventable accidents identification </dc:title>
  <cp:lastModifiedBy>Li, Xiaoran</cp:lastModifiedBy>
  <cp:revision>6</cp:revision>
  <dcterms:modified xsi:type="dcterms:W3CDTF">2021-02-10T19:57:38Z</dcterms:modified>
</cp:coreProperties>
</file>